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8" r:id="rId4"/>
    <p:sldId id="302" r:id="rId5"/>
    <p:sldId id="328" r:id="rId6"/>
    <p:sldId id="329" r:id="rId7"/>
    <p:sldId id="345" r:id="rId8"/>
    <p:sldId id="326" r:id="rId9"/>
    <p:sldId id="327" r:id="rId10"/>
    <p:sldId id="346" r:id="rId11"/>
    <p:sldId id="303" r:id="rId12"/>
    <p:sldId id="347" r:id="rId13"/>
    <p:sldId id="330" r:id="rId14"/>
    <p:sldId id="334" r:id="rId15"/>
    <p:sldId id="304" r:id="rId16"/>
    <p:sldId id="335" r:id="rId17"/>
    <p:sldId id="342" r:id="rId18"/>
    <p:sldId id="343" r:id="rId19"/>
    <p:sldId id="344" r:id="rId20"/>
    <p:sldId id="336" r:id="rId21"/>
    <p:sldId id="339" r:id="rId22"/>
    <p:sldId id="338" r:id="rId23"/>
    <p:sldId id="337" r:id="rId24"/>
    <p:sldId id="356" r:id="rId25"/>
    <p:sldId id="341" r:id="rId26"/>
    <p:sldId id="357" r:id="rId27"/>
    <p:sldId id="348" r:id="rId28"/>
    <p:sldId id="349" r:id="rId29"/>
    <p:sldId id="350" r:id="rId30"/>
    <p:sldId id="312" r:id="rId31"/>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9SJXM4kWgqwsB11F14c2dA==" hashData="cI3MSy0ARrm/bFSpVEWRTy/KWMw="/>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4380"/>
    <p:restoredTop sz="94660"/>
  </p:normalViewPr>
  <p:slideViewPr>
    <p:cSldViewPr>
      <p:cViewPr>
        <p:scale>
          <a:sx n="100" d="100"/>
          <a:sy n="100" d="100"/>
        </p:scale>
        <p:origin x="-504"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415C2421-B492-4F2E-BCAE-1BB218378398}" type="datetimeFigureOut">
              <a:rPr lang="he-IL" smtClean="0"/>
              <a:t>ט'/חשון/תשע"ג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85D590A-86C1-48EB-A380-B1DD0F362B11}" type="slidenum">
              <a:rPr lang="he-IL" smtClean="0"/>
              <a:t>‹#›</a:t>
            </a:fld>
            <a:endParaRPr lang="he-IL"/>
          </a:p>
        </p:txBody>
      </p:sp>
    </p:spTree>
    <p:extLst>
      <p:ext uri="{BB962C8B-B14F-4D97-AF65-F5344CB8AC3E}">
        <p14:creationId xmlns:p14="http://schemas.microsoft.com/office/powerpoint/2010/main" val="31896002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15C2421-B492-4F2E-BCAE-1BB218378398}" type="datetimeFigureOut">
              <a:rPr lang="he-IL" smtClean="0"/>
              <a:t>ט'/חשון/תשע"ג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85D590A-86C1-48EB-A380-B1DD0F362B11}" type="slidenum">
              <a:rPr lang="he-IL" smtClean="0"/>
              <a:t>‹#›</a:t>
            </a:fld>
            <a:endParaRPr lang="he-IL"/>
          </a:p>
        </p:txBody>
      </p:sp>
    </p:spTree>
    <p:extLst>
      <p:ext uri="{BB962C8B-B14F-4D97-AF65-F5344CB8AC3E}">
        <p14:creationId xmlns:p14="http://schemas.microsoft.com/office/powerpoint/2010/main" val="39416815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15C2421-B492-4F2E-BCAE-1BB218378398}" type="datetimeFigureOut">
              <a:rPr lang="he-IL" smtClean="0"/>
              <a:t>ט'/חשון/תשע"ג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85D590A-86C1-48EB-A380-B1DD0F362B11}" type="slidenum">
              <a:rPr lang="he-IL" smtClean="0"/>
              <a:t>‹#›</a:t>
            </a:fld>
            <a:endParaRPr lang="he-IL"/>
          </a:p>
        </p:txBody>
      </p:sp>
    </p:spTree>
    <p:extLst>
      <p:ext uri="{BB962C8B-B14F-4D97-AF65-F5344CB8AC3E}">
        <p14:creationId xmlns:p14="http://schemas.microsoft.com/office/powerpoint/2010/main" val="16252234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15C2421-B492-4F2E-BCAE-1BB218378398}" type="datetimeFigureOut">
              <a:rPr lang="he-IL" smtClean="0"/>
              <a:t>ט'/חשון/תשע"ג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85D590A-86C1-48EB-A380-B1DD0F362B11}" type="slidenum">
              <a:rPr lang="he-IL" smtClean="0"/>
              <a:t>‹#›</a:t>
            </a:fld>
            <a:endParaRPr lang="he-IL"/>
          </a:p>
        </p:txBody>
      </p:sp>
    </p:spTree>
    <p:extLst>
      <p:ext uri="{BB962C8B-B14F-4D97-AF65-F5344CB8AC3E}">
        <p14:creationId xmlns:p14="http://schemas.microsoft.com/office/powerpoint/2010/main" val="636163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15C2421-B492-4F2E-BCAE-1BB218378398}" type="datetimeFigureOut">
              <a:rPr lang="he-IL" smtClean="0"/>
              <a:t>ט'/חשון/תשע"ג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85D590A-86C1-48EB-A380-B1DD0F362B11}" type="slidenum">
              <a:rPr lang="he-IL" smtClean="0"/>
              <a:t>‹#›</a:t>
            </a:fld>
            <a:endParaRPr lang="he-IL"/>
          </a:p>
        </p:txBody>
      </p:sp>
    </p:spTree>
    <p:extLst>
      <p:ext uri="{BB962C8B-B14F-4D97-AF65-F5344CB8AC3E}">
        <p14:creationId xmlns:p14="http://schemas.microsoft.com/office/powerpoint/2010/main" val="224403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415C2421-B492-4F2E-BCAE-1BB218378398}" type="datetimeFigureOut">
              <a:rPr lang="he-IL" smtClean="0"/>
              <a:t>ט'/חשון/תשע"ג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F85D590A-86C1-48EB-A380-B1DD0F362B11}" type="slidenum">
              <a:rPr lang="he-IL" smtClean="0"/>
              <a:t>‹#›</a:t>
            </a:fld>
            <a:endParaRPr lang="he-IL"/>
          </a:p>
        </p:txBody>
      </p:sp>
    </p:spTree>
    <p:extLst>
      <p:ext uri="{BB962C8B-B14F-4D97-AF65-F5344CB8AC3E}">
        <p14:creationId xmlns:p14="http://schemas.microsoft.com/office/powerpoint/2010/main" val="5419937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415C2421-B492-4F2E-BCAE-1BB218378398}" type="datetimeFigureOut">
              <a:rPr lang="he-IL" smtClean="0"/>
              <a:t>ט'/חשון/תשע"ג</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F85D590A-86C1-48EB-A380-B1DD0F362B11}" type="slidenum">
              <a:rPr lang="he-IL" smtClean="0"/>
              <a:t>‹#›</a:t>
            </a:fld>
            <a:endParaRPr lang="he-IL"/>
          </a:p>
        </p:txBody>
      </p:sp>
    </p:spTree>
    <p:extLst>
      <p:ext uri="{BB962C8B-B14F-4D97-AF65-F5344CB8AC3E}">
        <p14:creationId xmlns:p14="http://schemas.microsoft.com/office/powerpoint/2010/main" val="40235646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415C2421-B492-4F2E-BCAE-1BB218378398}" type="datetimeFigureOut">
              <a:rPr lang="he-IL" smtClean="0"/>
              <a:t>ט'/חשון/תשע"ג</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F85D590A-86C1-48EB-A380-B1DD0F362B11}" type="slidenum">
              <a:rPr lang="he-IL" smtClean="0"/>
              <a:t>‹#›</a:t>
            </a:fld>
            <a:endParaRPr lang="he-IL"/>
          </a:p>
        </p:txBody>
      </p:sp>
    </p:spTree>
    <p:extLst>
      <p:ext uri="{BB962C8B-B14F-4D97-AF65-F5344CB8AC3E}">
        <p14:creationId xmlns:p14="http://schemas.microsoft.com/office/powerpoint/2010/main" val="36857465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15C2421-B492-4F2E-BCAE-1BB218378398}" type="datetimeFigureOut">
              <a:rPr lang="he-IL" smtClean="0"/>
              <a:t>ט'/חשון/תשע"ג</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F85D590A-86C1-48EB-A380-B1DD0F362B11}" type="slidenum">
              <a:rPr lang="he-IL" smtClean="0"/>
              <a:t>‹#›</a:t>
            </a:fld>
            <a:endParaRPr lang="he-IL"/>
          </a:p>
        </p:txBody>
      </p:sp>
    </p:spTree>
    <p:extLst>
      <p:ext uri="{BB962C8B-B14F-4D97-AF65-F5344CB8AC3E}">
        <p14:creationId xmlns:p14="http://schemas.microsoft.com/office/powerpoint/2010/main" val="7997707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15C2421-B492-4F2E-BCAE-1BB218378398}" type="datetimeFigureOut">
              <a:rPr lang="he-IL" smtClean="0"/>
              <a:t>ט'/חשון/תשע"ג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F85D590A-86C1-48EB-A380-B1DD0F362B11}" type="slidenum">
              <a:rPr lang="he-IL" smtClean="0"/>
              <a:t>‹#›</a:t>
            </a:fld>
            <a:endParaRPr lang="he-IL"/>
          </a:p>
        </p:txBody>
      </p:sp>
    </p:spTree>
    <p:extLst>
      <p:ext uri="{BB962C8B-B14F-4D97-AF65-F5344CB8AC3E}">
        <p14:creationId xmlns:p14="http://schemas.microsoft.com/office/powerpoint/2010/main" val="34566928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15C2421-B492-4F2E-BCAE-1BB218378398}" type="datetimeFigureOut">
              <a:rPr lang="he-IL" smtClean="0"/>
              <a:t>ט'/חשון/תשע"ג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F85D590A-86C1-48EB-A380-B1DD0F362B11}" type="slidenum">
              <a:rPr lang="he-IL" smtClean="0"/>
              <a:t>‹#›</a:t>
            </a:fld>
            <a:endParaRPr lang="he-IL"/>
          </a:p>
        </p:txBody>
      </p:sp>
    </p:spTree>
    <p:extLst>
      <p:ext uri="{BB962C8B-B14F-4D97-AF65-F5344CB8AC3E}">
        <p14:creationId xmlns:p14="http://schemas.microsoft.com/office/powerpoint/2010/main" val="2887956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15C2421-B492-4F2E-BCAE-1BB218378398}" type="datetimeFigureOut">
              <a:rPr lang="he-IL" smtClean="0"/>
              <a:t>ט'/חשון/תשע"ג</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85D590A-86C1-48EB-A380-B1DD0F362B11}" type="slidenum">
              <a:rPr lang="he-IL" smtClean="0"/>
              <a:t>‹#›</a:t>
            </a:fld>
            <a:endParaRPr lang="he-IL"/>
          </a:p>
        </p:txBody>
      </p:sp>
    </p:spTree>
    <p:extLst>
      <p:ext uri="{BB962C8B-B14F-4D97-AF65-F5344CB8AC3E}">
        <p14:creationId xmlns:p14="http://schemas.microsoft.com/office/powerpoint/2010/main" val="24958113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1520" y="3680495"/>
            <a:ext cx="1528505" cy="369332"/>
          </a:xfrm>
          <a:prstGeom prst="rect">
            <a:avLst/>
          </a:prstGeom>
          <a:noFill/>
        </p:spPr>
        <p:txBody>
          <a:bodyPr wrap="square" rtlCol="1">
            <a:spAutoFit/>
          </a:bodyPr>
          <a:lstStyle/>
          <a:p>
            <a:r>
              <a:rPr lang="he-IL" b="1" dirty="0" smtClean="0"/>
              <a:t>אורות ישראל</a:t>
            </a:r>
            <a:endParaRPr lang="he-IL" b="1" dirty="0"/>
          </a:p>
        </p:txBody>
      </p:sp>
      <p:sp>
        <p:nvSpPr>
          <p:cNvPr id="6" name="TextBox 5"/>
          <p:cNvSpPr txBox="1"/>
          <p:nvPr/>
        </p:nvSpPr>
        <p:spPr>
          <a:xfrm>
            <a:off x="3923928" y="3865161"/>
            <a:ext cx="3888432" cy="707886"/>
          </a:xfrm>
          <a:prstGeom prst="rect">
            <a:avLst/>
          </a:prstGeom>
          <a:noFill/>
        </p:spPr>
        <p:txBody>
          <a:bodyPr wrap="square" rtlCol="1">
            <a:spAutoFit/>
          </a:bodyPr>
          <a:lstStyle/>
          <a:p>
            <a:pPr algn="ctr"/>
            <a:r>
              <a:rPr lang="he-IL" sz="4000" dirty="0" smtClean="0">
                <a:latin typeface="Guttman Keren" pitchFamily="2" charset="-79"/>
                <a:cs typeface="Guttman Keren" pitchFamily="2" charset="-79"/>
              </a:rPr>
              <a:t>ברוכים הבאים</a:t>
            </a:r>
            <a:endParaRPr lang="he-IL" sz="4000" dirty="0">
              <a:latin typeface="Guttman Keren" pitchFamily="2" charset="-79"/>
              <a:cs typeface="Guttman Keren" pitchFamily="2" charset="-79"/>
            </a:endParaRPr>
          </a:p>
        </p:txBody>
      </p:sp>
      <p:sp>
        <p:nvSpPr>
          <p:cNvPr id="2" name="TextBox 1"/>
          <p:cNvSpPr txBox="1"/>
          <p:nvPr/>
        </p:nvSpPr>
        <p:spPr>
          <a:xfrm>
            <a:off x="3275856" y="1628800"/>
            <a:ext cx="4752528" cy="1323439"/>
          </a:xfrm>
          <a:prstGeom prst="rect">
            <a:avLst/>
          </a:prstGeom>
          <a:noFill/>
        </p:spPr>
        <p:txBody>
          <a:bodyPr wrap="square" rtlCol="1">
            <a:spAutoFit/>
          </a:bodyPr>
          <a:lstStyle/>
          <a:p>
            <a:pPr algn="ctr"/>
            <a:r>
              <a:rPr lang="he-IL" sz="4000" b="1" dirty="0">
                <a:latin typeface="Guttman Keren" pitchFamily="2" charset="-79"/>
                <a:cs typeface="Guttman Keren" pitchFamily="2" charset="-79"/>
              </a:rPr>
              <a:t>לאור דמותו של </a:t>
            </a:r>
            <a:endParaRPr lang="he-IL" sz="4000" b="1" dirty="0" smtClean="0">
              <a:latin typeface="Guttman Keren" pitchFamily="2" charset="-79"/>
              <a:cs typeface="Guttman Keren" pitchFamily="2" charset="-79"/>
            </a:endParaRPr>
          </a:p>
          <a:p>
            <a:pPr algn="ctr"/>
            <a:r>
              <a:rPr lang="he-IL" sz="4000" b="1" dirty="0" smtClean="0">
                <a:latin typeface="Guttman Keren" pitchFamily="2" charset="-79"/>
                <a:cs typeface="Guttman Keren" pitchFamily="2" charset="-79"/>
              </a:rPr>
              <a:t>רבנו </a:t>
            </a:r>
            <a:r>
              <a:rPr lang="he-IL" sz="4000" b="1" dirty="0" err="1">
                <a:latin typeface="Guttman Keren" pitchFamily="2" charset="-79"/>
                <a:cs typeface="Guttman Keren" pitchFamily="2" charset="-79"/>
              </a:rPr>
              <a:t>הרצי"ה</a:t>
            </a:r>
            <a:r>
              <a:rPr lang="he-IL" sz="4000" b="1" dirty="0">
                <a:latin typeface="Guttman Keren" pitchFamily="2" charset="-79"/>
                <a:cs typeface="Guttman Keren" pitchFamily="2" charset="-79"/>
              </a:rPr>
              <a:t> זצ"ל</a:t>
            </a:r>
          </a:p>
        </p:txBody>
      </p:sp>
    </p:spTree>
    <p:extLst>
      <p:ext uri="{BB962C8B-B14F-4D97-AF65-F5344CB8AC3E}">
        <p14:creationId xmlns:p14="http://schemas.microsoft.com/office/powerpoint/2010/main" val="371567582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2060848"/>
            <a:ext cx="7056784" cy="1754326"/>
          </a:xfrm>
          <a:prstGeom prst="rect">
            <a:avLst/>
          </a:prstGeom>
          <a:noFill/>
        </p:spPr>
        <p:txBody>
          <a:bodyPr wrap="square" rtlCol="1">
            <a:spAutoFit/>
          </a:bodyPr>
          <a:lstStyle/>
          <a:p>
            <a:pPr algn="just"/>
            <a:r>
              <a:rPr lang="he-IL" dirty="0"/>
              <a:t>... על ההרים הגדולים והאדירים, המפורסמים, שעברנו עליהם, ברכתי עושה </a:t>
            </a:r>
            <a:r>
              <a:rPr lang="he-IL" dirty="0" err="1"/>
              <a:t>מע"ב</a:t>
            </a:r>
            <a:r>
              <a:rPr lang="he-IL" dirty="0"/>
              <a:t> כדין הפסוק </a:t>
            </a:r>
            <a:r>
              <a:rPr lang="he-IL" dirty="0" err="1"/>
              <a:t>בשו"ע</a:t>
            </a:r>
            <a:r>
              <a:rPr lang="he-IL" dirty="0"/>
              <a:t>... אמנם על אשדות המים עם פסגות ובניני הסלעים הנפלאים לא ברכתי ברכה שלמה... על הררי הקרח הלכנו עם מנהיג מיוחד ובזהירות ומתינות כמובן... </a:t>
            </a:r>
          </a:p>
          <a:p>
            <a:pPr algn="l"/>
            <a:r>
              <a:rPr lang="he-IL" b="1" dirty="0"/>
              <a:t>צמח צבי, איגרת סב, עמ' </a:t>
            </a:r>
            <a:r>
              <a:rPr lang="he-IL" b="1" dirty="0" err="1"/>
              <a:t>קנד</a:t>
            </a:r>
            <a:endParaRPr lang="he-IL" dirty="0"/>
          </a:p>
          <a:p>
            <a:endParaRPr lang="he-IL" dirty="0"/>
          </a:p>
        </p:txBody>
      </p:sp>
    </p:spTree>
    <p:extLst>
      <p:ext uri="{BB962C8B-B14F-4D97-AF65-F5344CB8AC3E}">
        <p14:creationId xmlns:p14="http://schemas.microsoft.com/office/powerpoint/2010/main" val="808762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1412776"/>
            <a:ext cx="7330856" cy="3970318"/>
          </a:xfrm>
          <a:prstGeom prst="rect">
            <a:avLst/>
          </a:prstGeom>
          <a:noFill/>
        </p:spPr>
        <p:txBody>
          <a:bodyPr wrap="square" rtlCol="1">
            <a:spAutoFit/>
          </a:bodyPr>
          <a:lstStyle/>
          <a:p>
            <a:pPr lvl="0" algn="just"/>
            <a:r>
              <a:rPr lang="he-IL" b="1" dirty="0" smtClean="0"/>
              <a:t>קוים לחוג הראיה – לדרכי העיון במשנת </a:t>
            </a:r>
            <a:r>
              <a:rPr lang="he-IL" b="1" dirty="0" err="1" smtClean="0"/>
              <a:t>אאמו"ר</a:t>
            </a:r>
            <a:r>
              <a:rPr lang="he-IL" b="1" dirty="0" smtClean="0"/>
              <a:t> הרב זצ"ל</a:t>
            </a:r>
          </a:p>
          <a:p>
            <a:pPr lvl="0" algn="just"/>
            <a:endParaRPr lang="he-IL" b="1" dirty="0" smtClean="0"/>
          </a:p>
          <a:p>
            <a:pPr lvl="0" algn="just"/>
            <a:r>
              <a:rPr lang="he-IL" dirty="0" smtClean="0"/>
              <a:t>... ג. הקבלות והשוואות בין </a:t>
            </a:r>
            <a:r>
              <a:rPr lang="he-IL" dirty="0" err="1" smtClean="0"/>
              <a:t>ענינים</a:t>
            </a:r>
            <a:r>
              <a:rPr lang="he-IL" dirty="0" smtClean="0"/>
              <a:t> והלשונות הנאמרים והנלמדים כאן לבין </a:t>
            </a:r>
            <a:r>
              <a:rPr lang="he-IL" dirty="0" err="1" smtClean="0"/>
              <a:t>ענינים</a:t>
            </a:r>
            <a:r>
              <a:rPr lang="he-IL" dirty="0" smtClean="0"/>
              <a:t> ולשונות של דברי מדע, ספרות ושירה של חול, גם להתאמה וגם להתנגדות שביניהם, הן של גוים והן של אנשים מישראל, יש לצמצם בהם ולהעמיד את הפחות שבשעורים. כניסה של חולין – ואין צריך </a:t>
            </a:r>
            <a:r>
              <a:rPr lang="he-IL" dirty="0" err="1" smtClean="0"/>
              <a:t>לאמר</a:t>
            </a:r>
            <a:r>
              <a:rPr lang="he-IL" dirty="0" smtClean="0"/>
              <a:t> של </a:t>
            </a:r>
            <a:r>
              <a:rPr lang="he-IL" dirty="0" err="1" smtClean="0"/>
              <a:t>פסולין</a:t>
            </a:r>
            <a:r>
              <a:rPr lang="he-IL" dirty="0" smtClean="0"/>
              <a:t> וטמאין... ואפילו בהזכרת שם ורמיזה בעלמא, בעזרת-הכהונה הזאת של חכמת הקודש... יש בה סכנה...  גם בזה חל אותו הכלל הגדול של חז"ל: באותה מדה נכונה, שהקבלות והשוואות אלו באות לצורך ישיר של הבנת דברי קדשנו אלה בעצמם... והן נמשכות כאילו מתוך גופם של הדברים, הרי </a:t>
            </a:r>
            <a:r>
              <a:rPr lang="he-IL" dirty="0" err="1" smtClean="0"/>
              <a:t>המצוה</a:t>
            </a:r>
            <a:r>
              <a:rPr lang="he-IL" dirty="0" smtClean="0"/>
              <a:t> לשמוע דברי חכמים, </a:t>
            </a:r>
            <a:r>
              <a:rPr lang="he-IL" dirty="0" err="1" smtClean="0"/>
              <a:t>להקשיבם</a:t>
            </a:r>
            <a:r>
              <a:rPr lang="he-IL" dirty="0" smtClean="0"/>
              <a:t> ולהסבירם, היא מגינה... גם על אותם הדברים האחרים המצטרפים אליה, מעלה אותם ומכשירה את שייכותם האמתית פנימה. אמנם יש ויש שאין </a:t>
            </a:r>
            <a:r>
              <a:rPr lang="he-IL" dirty="0" err="1" smtClean="0"/>
              <a:t>המדה</a:t>
            </a:r>
            <a:r>
              <a:rPr lang="he-IL" dirty="0" smtClean="0"/>
              <a:t> הזאת, של צורך עצמי ישיר זה ביחס החול והקודש, החוץ והפנים, נתנה </a:t>
            </a:r>
            <a:r>
              <a:rPr lang="he-IL" dirty="0" err="1" smtClean="0"/>
              <a:t>להקבע</a:t>
            </a:r>
            <a:r>
              <a:rPr lang="he-IL" dirty="0" smtClean="0"/>
              <a:t> בדיוק מבורר, והרי היא בבחינת דבר-המסור-ללב, שעליו נאמר "ויראת"...</a:t>
            </a:r>
            <a:r>
              <a:rPr lang="en-US" dirty="0" smtClean="0"/>
              <a:t> </a:t>
            </a:r>
            <a:endParaRPr lang="he-IL" dirty="0" smtClean="0"/>
          </a:p>
        </p:txBody>
      </p:sp>
    </p:spTree>
    <p:extLst>
      <p:ext uri="{BB962C8B-B14F-4D97-AF65-F5344CB8AC3E}">
        <p14:creationId xmlns:p14="http://schemas.microsoft.com/office/powerpoint/2010/main" val="1630179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3648" y="2060848"/>
            <a:ext cx="7448554" cy="2169825"/>
          </a:xfrm>
          <a:prstGeom prst="rect">
            <a:avLst/>
          </a:prstGeom>
          <a:noFill/>
        </p:spPr>
        <p:txBody>
          <a:bodyPr wrap="square" rtlCol="1">
            <a:spAutoFit/>
          </a:bodyPr>
          <a:lstStyle/>
          <a:p>
            <a:pPr lvl="0" algn="just"/>
            <a:r>
              <a:rPr lang="he-IL" b="1" dirty="0" err="1" smtClean="0"/>
              <a:t>לאמתתם</a:t>
            </a:r>
            <a:r>
              <a:rPr lang="he-IL" b="1" dirty="0" smtClean="0"/>
              <a:t> </a:t>
            </a:r>
            <a:r>
              <a:rPr lang="he-IL" b="1" dirty="0"/>
              <a:t>של דברי תורה</a:t>
            </a:r>
            <a:r>
              <a:rPr lang="he-IL" b="1" dirty="0" smtClean="0"/>
              <a:t>! </a:t>
            </a:r>
          </a:p>
          <a:p>
            <a:pPr lvl="0" algn="just"/>
            <a:endParaRPr lang="he-IL" b="1" dirty="0"/>
          </a:p>
          <a:p>
            <a:pPr lvl="0" algn="just">
              <a:lnSpc>
                <a:spcPct val="150000"/>
              </a:lnSpc>
            </a:pPr>
            <a:r>
              <a:rPr lang="he-IL" dirty="0" smtClean="0"/>
              <a:t>ב'סיני</a:t>
            </a:r>
            <a:r>
              <a:rPr lang="he-IL" dirty="0"/>
              <a:t>'... </a:t>
            </a:r>
            <a:r>
              <a:rPr lang="he-IL" dirty="0" err="1"/>
              <a:t>נתפרסמו</a:t>
            </a:r>
            <a:r>
              <a:rPr lang="he-IL" dirty="0"/>
              <a:t> הערותיהם של צבי קארל לספרי במדבר ושל ש. </a:t>
            </a:r>
            <a:r>
              <a:rPr lang="he-IL" dirty="0" err="1"/>
              <a:t>קרויס</a:t>
            </a:r>
            <a:r>
              <a:rPr lang="he-IL" dirty="0"/>
              <a:t> לסידור רב סעדיה גאון, שהן נוגעות בדברי תורה שבעל-פה ונתיבות מסרתה ומחייבות הן הגבה לשם העמדת דברי התורה על </a:t>
            </a:r>
            <a:r>
              <a:rPr lang="he-IL" dirty="0" err="1"/>
              <a:t>אמתתם</a:t>
            </a:r>
            <a:r>
              <a:rPr lang="he-IL" dirty="0"/>
              <a:t>: ... </a:t>
            </a:r>
          </a:p>
          <a:p>
            <a:endParaRPr lang="he-IL" dirty="0"/>
          </a:p>
        </p:txBody>
      </p:sp>
    </p:spTree>
    <p:extLst>
      <p:ext uri="{BB962C8B-B14F-4D97-AF65-F5344CB8AC3E}">
        <p14:creationId xmlns:p14="http://schemas.microsoft.com/office/powerpoint/2010/main" val="3642710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75656" y="1484784"/>
            <a:ext cx="7342428" cy="3139321"/>
          </a:xfrm>
          <a:prstGeom prst="rect">
            <a:avLst/>
          </a:prstGeom>
          <a:noFill/>
        </p:spPr>
        <p:txBody>
          <a:bodyPr wrap="square" rtlCol="1">
            <a:spAutoFit/>
          </a:bodyPr>
          <a:lstStyle/>
          <a:p>
            <a:r>
              <a:rPr lang="he-IL" b="1" dirty="0" smtClean="0"/>
              <a:t>הגישה </a:t>
            </a:r>
            <a:r>
              <a:rPr lang="he-IL" b="1" dirty="0"/>
              <a:t>המדעית למקורות </a:t>
            </a:r>
            <a:r>
              <a:rPr lang="he-IL" b="1" dirty="0" smtClean="0"/>
              <a:t>ישראל</a:t>
            </a:r>
          </a:p>
          <a:p>
            <a:pPr algn="just"/>
            <a:r>
              <a:rPr lang="he-IL" dirty="0" smtClean="0"/>
              <a:t>גישה </a:t>
            </a:r>
            <a:r>
              <a:rPr lang="he-IL" dirty="0"/>
              <a:t>מדעית למקורות ישראל הרי היא הגישה הקבועה והרגילה שבה אנו משתמשים, שכן מדע פירושו לדעת, בבחינת "וידעת את ד' </a:t>
            </a:r>
            <a:r>
              <a:rPr lang="he-IL" dirty="0" err="1"/>
              <a:t>אלהיך</a:t>
            </a:r>
            <a:r>
              <a:rPr lang="he-IL" dirty="0"/>
              <a:t>" </a:t>
            </a:r>
            <a:r>
              <a:rPr lang="he-IL" dirty="0" smtClean="0"/>
              <a:t>ואנו </a:t>
            </a:r>
            <a:r>
              <a:rPr lang="he-IL" dirty="0"/>
              <a:t>הרי </a:t>
            </a:r>
            <a:r>
              <a:rPr lang="he-IL" dirty="0" err="1"/>
              <a:t>מעונינים</a:t>
            </a:r>
            <a:r>
              <a:rPr lang="he-IL" dirty="0"/>
              <a:t> לדעת ולהבין את מקורות </a:t>
            </a:r>
            <a:r>
              <a:rPr lang="he-IL" dirty="0" smtClean="0"/>
              <a:t>ישראל. </a:t>
            </a:r>
            <a:r>
              <a:rPr lang="he-IL" dirty="0"/>
              <a:t>כלום נגשים אנו אליהם שלא במגמה לדעתם? אולם במה דברים </a:t>
            </a:r>
            <a:r>
              <a:rPr lang="he-IL" dirty="0" smtClean="0"/>
              <a:t>אמורים, </a:t>
            </a:r>
            <a:r>
              <a:rPr lang="he-IL" dirty="0"/>
              <a:t>בשעה שאנו מפרשים את המושג מדע כפשוטו, כשם שהמושג הוא במהותו. מדע – פירושו של דבר לדעת. אולם דא עקא שכיום מרבים להשתמש במלה מדע כבמלה בעלת שתי משמעויות, לא רק משמעות של ידיעה בלבד, אלא אף משמעות של אמצעי הידיעה, כיצד לדעת. בהשתמשנו במושג מדע מתכוונים אנו, לצערנו, למתודיקה ולשיטה </a:t>
            </a:r>
            <a:r>
              <a:rPr lang="he-IL" dirty="0" err="1"/>
              <a:t>מסויימת</a:t>
            </a:r>
            <a:r>
              <a:rPr lang="he-IL" dirty="0"/>
              <a:t> שבה משתמשים מספר רב של מלומדים כדי לדעת, כדי לרדת לעומקו של ענין.</a:t>
            </a:r>
          </a:p>
          <a:p>
            <a:endParaRPr lang="he-IL" dirty="0"/>
          </a:p>
        </p:txBody>
      </p:sp>
    </p:spTree>
    <p:extLst>
      <p:ext uri="{BB962C8B-B14F-4D97-AF65-F5344CB8AC3E}">
        <p14:creationId xmlns:p14="http://schemas.microsoft.com/office/powerpoint/2010/main" val="6129830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5" y="1268760"/>
            <a:ext cx="7350879" cy="4801314"/>
          </a:xfrm>
          <a:prstGeom prst="rect">
            <a:avLst/>
          </a:prstGeom>
          <a:noFill/>
        </p:spPr>
        <p:txBody>
          <a:bodyPr wrap="square" rtlCol="1">
            <a:spAutoFit/>
          </a:bodyPr>
          <a:lstStyle/>
          <a:p>
            <a:pPr algn="just"/>
            <a:r>
              <a:rPr lang="he-IL" dirty="0"/>
              <a:t>ה"מדע" </a:t>
            </a:r>
            <a:r>
              <a:rPr lang="he-IL" dirty="0" err="1"/>
              <a:t>במרכאות</a:t>
            </a:r>
            <a:r>
              <a:rPr lang="he-IL" dirty="0"/>
              <a:t>, היא שיטה פסולה לחלוטין בגישה למקורות ישראל, לתנ"ך, לתלמוד ולאגדה, פסולה מחמת השיטה שבה. אילו היינו שואפים לידע במובן המלא לידע תוך התעמקות, תוך נקודת מוצא שלפנינו תורת אמת, אמת ממש, אמת שאינה ניתנת לערעור, אמת משמים ולא פי בני אדם, וכל מטרתנו </a:t>
            </a:r>
            <a:r>
              <a:rPr lang="he-IL" dirty="0" err="1"/>
              <a:t>היתה</a:t>
            </a:r>
            <a:r>
              <a:rPr lang="he-IL" dirty="0"/>
              <a:t> לגלות את האמת, להבין את האמת, תוך היותנו מאמינים ומשוכנעים שאמת לפנינו שלעת עתה היא נסתרת מעינינו, אז </a:t>
            </a:r>
            <a:r>
              <a:rPr lang="he-IL" dirty="0" err="1"/>
              <a:t>היתה</a:t>
            </a:r>
            <a:r>
              <a:rPr lang="he-IL" dirty="0"/>
              <a:t> שאיפתנו חיובית וכנה.</a:t>
            </a:r>
            <a:endParaRPr lang="en-US" dirty="0"/>
          </a:p>
          <a:p>
            <a:pPr algn="just"/>
            <a:r>
              <a:rPr lang="he-IL" dirty="0"/>
              <a:t>בשאיפה זו חובה עלינו להתעסק בכל השטחים... אולם השלילה שבגישה המדעית הנהוגה כיום היא בכך </a:t>
            </a:r>
            <a:r>
              <a:rPr lang="he-IL" dirty="0" err="1"/>
              <a:t>שהשרש</a:t>
            </a:r>
            <a:r>
              <a:rPr lang="he-IL" dirty="0"/>
              <a:t> שלה פסול. הגישה אינה יודעת כיצד יש להתייחס לכתבי הקודש. היא שכחה את היסוד הראשון שבאמונה, שדברי תורה משמים הם. הגישה אינה מבדילה בין כתבי שמים לכתבי בני אדם, ויחסה לשניהם שווה הוא. מאחר וכן, כל רעיון הנראה לה כבלתי מובן, פסול הוא, לפי </a:t>
            </a:r>
            <a:r>
              <a:rPr lang="he-IL" dirty="0" err="1"/>
              <a:t>שהכל</a:t>
            </a:r>
            <a:r>
              <a:rPr lang="he-IL" dirty="0"/>
              <a:t> נמדד בקנה מדה אנושי.</a:t>
            </a:r>
            <a:endParaRPr lang="en-US" dirty="0"/>
          </a:p>
          <a:p>
            <a:pPr algn="just"/>
            <a:r>
              <a:rPr lang="he-IL" dirty="0"/>
              <a:t>לפיכך עלינו לידע כיצד יש לגשת, והגישה היא המחייבת את הטפול לאחר מכן. אנו נגשים למקורות ישראל כאל מקורות שנתנו משמים... וכל מגמתנו היא לגלותה, לגלותה ולא ליצור אותה, ולשם גילוייה הרי משתמשים אנו בכל האמצעים העומדים לרשותנו. ככל שנרבה לחקור, נרבה לחטט, כן ייטב, משום שע"י כן נבין יותר.</a:t>
            </a:r>
            <a:endParaRPr lang="en-US" dirty="0"/>
          </a:p>
          <a:p>
            <a:endParaRPr lang="he-IL" dirty="0"/>
          </a:p>
        </p:txBody>
      </p:sp>
    </p:spTree>
    <p:extLst>
      <p:ext uri="{BB962C8B-B14F-4D97-AF65-F5344CB8AC3E}">
        <p14:creationId xmlns:p14="http://schemas.microsoft.com/office/powerpoint/2010/main" val="1727692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1879957"/>
            <a:ext cx="7288674" cy="646331"/>
          </a:xfrm>
          <a:prstGeom prst="rect">
            <a:avLst/>
          </a:prstGeom>
          <a:noFill/>
        </p:spPr>
        <p:txBody>
          <a:bodyPr wrap="square" rtlCol="1">
            <a:spAutoFit/>
          </a:bodyPr>
          <a:lstStyle/>
          <a:p>
            <a:pPr marL="285750" lvl="0" indent="-285750" algn="just">
              <a:buFont typeface="Arial" pitchFamily="34" charset="0"/>
              <a:buChar char="•"/>
            </a:pPr>
            <a:r>
              <a:rPr lang="he-IL" dirty="0" smtClean="0"/>
              <a:t>'לתקון מעוות' [במאמר... של ... נהג בעל המאמר הזה כמנהגם הרגיל של אנשי "בקורת המקרא"... ושוב אותו מנהג של אנשי "המדע" ההם... ]</a:t>
            </a:r>
            <a:r>
              <a:rPr lang="he-IL" dirty="0"/>
              <a:t> </a:t>
            </a:r>
            <a:endParaRPr lang="en-US" dirty="0"/>
          </a:p>
        </p:txBody>
      </p:sp>
      <p:sp>
        <p:nvSpPr>
          <p:cNvPr id="4" name="TextBox 3"/>
          <p:cNvSpPr txBox="1"/>
          <p:nvPr/>
        </p:nvSpPr>
        <p:spPr>
          <a:xfrm>
            <a:off x="689619" y="3003485"/>
            <a:ext cx="8080763" cy="646331"/>
          </a:xfrm>
          <a:prstGeom prst="rect">
            <a:avLst/>
          </a:prstGeom>
          <a:noFill/>
        </p:spPr>
        <p:txBody>
          <a:bodyPr wrap="square" rtlCol="1">
            <a:spAutoFit/>
          </a:bodyPr>
          <a:lstStyle/>
          <a:p>
            <a:pPr marL="285750" lvl="0" indent="-285750">
              <a:buFont typeface="Arial" pitchFamily="34" charset="0"/>
              <a:buChar char="•"/>
            </a:pPr>
            <a:r>
              <a:rPr lang="he-IL" dirty="0"/>
              <a:t>'ליחס הנגלה והנסתר ביהדות'</a:t>
            </a:r>
          </a:p>
          <a:p>
            <a:endParaRPr lang="he-IL" dirty="0"/>
          </a:p>
        </p:txBody>
      </p:sp>
    </p:spTree>
    <p:extLst>
      <p:ext uri="{BB962C8B-B14F-4D97-AF65-F5344CB8AC3E}">
        <p14:creationId xmlns:p14="http://schemas.microsoft.com/office/powerpoint/2010/main" val="7278619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1590" y="1196752"/>
            <a:ext cx="7374748" cy="646331"/>
          </a:xfrm>
          <a:prstGeom prst="rect">
            <a:avLst/>
          </a:prstGeom>
          <a:noFill/>
        </p:spPr>
        <p:txBody>
          <a:bodyPr wrap="square" rtlCol="1">
            <a:spAutoFit/>
          </a:bodyPr>
          <a:lstStyle/>
          <a:p>
            <a:pPr algn="just"/>
            <a:r>
              <a:rPr lang="he-IL" b="1" u="sng" dirty="0"/>
              <a:t>להלכות צבור, עמ' רט-ריב: על אוניברסיטה דתית </a:t>
            </a:r>
          </a:p>
          <a:p>
            <a:pPr algn="just"/>
            <a:r>
              <a:rPr lang="he-IL" dirty="0" smtClean="0"/>
              <a:t>[בקורת </a:t>
            </a:r>
            <a:r>
              <a:rPr lang="he-IL" dirty="0"/>
              <a:t>קשה על אוניברסיטת בר אילן</a:t>
            </a:r>
            <a:r>
              <a:rPr lang="he-IL" dirty="0" smtClean="0"/>
              <a:t>]</a:t>
            </a:r>
            <a:endParaRPr lang="he-IL" dirty="0"/>
          </a:p>
        </p:txBody>
      </p:sp>
      <p:sp>
        <p:nvSpPr>
          <p:cNvPr id="5" name="TextBox 4"/>
          <p:cNvSpPr txBox="1"/>
          <p:nvPr/>
        </p:nvSpPr>
        <p:spPr>
          <a:xfrm>
            <a:off x="1403648" y="2348880"/>
            <a:ext cx="7360683" cy="2031325"/>
          </a:xfrm>
          <a:prstGeom prst="rect">
            <a:avLst/>
          </a:prstGeom>
          <a:noFill/>
        </p:spPr>
        <p:txBody>
          <a:bodyPr wrap="square" rtlCol="1">
            <a:spAutoFit/>
          </a:bodyPr>
          <a:lstStyle/>
          <a:p>
            <a:pPr algn="just"/>
            <a:r>
              <a:rPr lang="he-IL" b="1" dirty="0" smtClean="0"/>
              <a:t>פרופ' </a:t>
            </a:r>
            <a:r>
              <a:rPr lang="he-IL" b="1" dirty="0" err="1" smtClean="0"/>
              <a:t>ססיל</a:t>
            </a:r>
            <a:r>
              <a:rPr lang="he-IL" b="1" dirty="0" smtClean="0"/>
              <a:t> (בצלאל) רות', </a:t>
            </a:r>
            <a:r>
              <a:rPr lang="he-IL" dirty="0"/>
              <a:t>(</a:t>
            </a:r>
            <a:r>
              <a:rPr lang="he-IL" b="1" dirty="0" err="1"/>
              <a:t>Cecil</a:t>
            </a:r>
            <a:r>
              <a:rPr lang="he-IL" b="1" dirty="0"/>
              <a:t> </a:t>
            </a:r>
            <a:r>
              <a:rPr lang="he-IL" b="1" dirty="0" err="1" smtClean="0"/>
              <a:t>Roth</a:t>
            </a:r>
            <a:r>
              <a:rPr lang="he-IL" b="1" dirty="0" smtClean="0"/>
              <a:t>)</a:t>
            </a:r>
            <a:r>
              <a:rPr lang="he-IL" dirty="0" smtClean="0"/>
              <a:t>: </a:t>
            </a:r>
          </a:p>
          <a:p>
            <a:pPr algn="just"/>
            <a:r>
              <a:rPr lang="he-IL" dirty="0" err="1" smtClean="0"/>
              <a:t>הסטוריון</a:t>
            </a:r>
            <a:r>
              <a:rPr lang="he-IL" dirty="0" smtClean="0"/>
              <a:t> יהודי-בריטי אשר </a:t>
            </a:r>
            <a:r>
              <a:rPr lang="he-IL" dirty="0"/>
              <a:t>התמחה </a:t>
            </a:r>
            <a:r>
              <a:rPr lang="he-IL" dirty="0" smtClean="0"/>
              <a:t>בתולדות היהודים בכלל </a:t>
            </a:r>
            <a:r>
              <a:rPr lang="he-IL" dirty="0"/>
              <a:t>ובתקופת </a:t>
            </a:r>
            <a:r>
              <a:rPr lang="he-IL" dirty="0" err="1" smtClean="0"/>
              <a:t>הרנסאנס</a:t>
            </a:r>
            <a:r>
              <a:rPr lang="he-IL" dirty="0" smtClean="0"/>
              <a:t> </a:t>
            </a:r>
            <a:r>
              <a:rPr lang="he-IL" dirty="0"/>
              <a:t>בפרט. </a:t>
            </a:r>
            <a:r>
              <a:rPr lang="he-IL" dirty="0" smtClean="0"/>
              <a:t>רות' </a:t>
            </a:r>
            <a:r>
              <a:rPr lang="he-IL" dirty="0"/>
              <a:t>הציע </a:t>
            </a:r>
            <a:r>
              <a:rPr lang="he-IL" dirty="0" smtClean="0"/>
              <a:t>היסטוריוגרפיה אשר </a:t>
            </a:r>
            <a:r>
              <a:rPr lang="he-IL" dirty="0"/>
              <a:t>שמה את הדגש על פירות היצירה העיקריים בכל תקופה. בהיסטוריוגרפיה שלו גלומה תפיסת </a:t>
            </a:r>
            <a:r>
              <a:rPr lang="he-IL" dirty="0" smtClean="0"/>
              <a:t>עולם הומניסטית והדגשת </a:t>
            </a:r>
            <a:r>
              <a:rPr lang="he-IL" dirty="0"/>
              <a:t>חֵרות האדם וכוח היצירה שלו</a:t>
            </a:r>
            <a:r>
              <a:rPr lang="he-IL" dirty="0" smtClean="0"/>
              <a:t>. למד באוניברסיטת אוקספורד באנגליה. בשנים 1939-1964 הורה </a:t>
            </a:r>
            <a:r>
              <a:rPr lang="he-IL" dirty="0"/>
              <a:t>שם מדעי-היהדות. </a:t>
            </a:r>
            <a:r>
              <a:rPr lang="he-IL" dirty="0" smtClean="0"/>
              <a:t>ב-1964 עלה </a:t>
            </a:r>
            <a:r>
              <a:rPr lang="he-IL" dirty="0"/>
              <a:t>לישראל בה פעל כעורך הראשי של </a:t>
            </a:r>
            <a:r>
              <a:rPr lang="he-IL" dirty="0" smtClean="0"/>
              <a:t>האנציקלופדיה יודאיקה. </a:t>
            </a:r>
            <a:r>
              <a:rPr lang="he-IL" dirty="0"/>
              <a:t>הורה גם מדעי-היהדות </a:t>
            </a:r>
            <a:r>
              <a:rPr lang="he-IL" dirty="0" smtClean="0"/>
              <a:t>באוניברסיטת ניו-יורק. </a:t>
            </a:r>
            <a:endParaRPr lang="he-IL" dirty="0"/>
          </a:p>
        </p:txBody>
      </p:sp>
      <p:sp>
        <p:nvSpPr>
          <p:cNvPr id="6" name="TextBox 5"/>
          <p:cNvSpPr txBox="1"/>
          <p:nvPr/>
        </p:nvSpPr>
        <p:spPr>
          <a:xfrm>
            <a:off x="1537917" y="4606330"/>
            <a:ext cx="7298421" cy="923330"/>
          </a:xfrm>
          <a:prstGeom prst="rect">
            <a:avLst/>
          </a:prstGeom>
          <a:noFill/>
        </p:spPr>
        <p:txBody>
          <a:bodyPr wrap="square" rtlCol="1">
            <a:spAutoFit/>
          </a:bodyPr>
          <a:lstStyle/>
          <a:p>
            <a:pPr algn="just"/>
            <a:r>
              <a:rPr lang="he-IL" dirty="0" smtClean="0"/>
              <a:t>[הטענה </a:t>
            </a:r>
            <a:r>
              <a:rPr lang="he-IL" dirty="0"/>
              <a:t>הייתה כי בספרו "קיצור תולדות עם ישראל" פגע פרופ' </a:t>
            </a:r>
            <a:r>
              <a:rPr lang="he-IL" dirty="0" err="1"/>
              <a:t>ססיל</a:t>
            </a:r>
            <a:r>
              <a:rPr lang="he-IL" dirty="0"/>
              <a:t> </a:t>
            </a:r>
            <a:r>
              <a:rPr lang="he-IL" dirty="0" smtClean="0"/>
              <a:t>רות' </a:t>
            </a:r>
            <a:r>
              <a:rPr lang="he-IL" dirty="0"/>
              <a:t>קשות באבות האומה ובערכים המקודשים ביותר בישראל, הוא סילף את דמותם של אברהם, משה ונביאי ישראל אחרים</a:t>
            </a:r>
            <a:r>
              <a:rPr lang="he-IL" dirty="0" smtClean="0"/>
              <a:t>.]</a:t>
            </a:r>
            <a:endParaRPr lang="he-IL" dirty="0"/>
          </a:p>
        </p:txBody>
      </p:sp>
    </p:spTree>
    <p:extLst>
      <p:ext uri="{BB962C8B-B14F-4D97-AF65-F5344CB8AC3E}">
        <p14:creationId xmlns:p14="http://schemas.microsoft.com/office/powerpoint/2010/main" val="529034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7666" y="1268760"/>
            <a:ext cx="7253286" cy="3970318"/>
          </a:xfrm>
          <a:prstGeom prst="rect">
            <a:avLst/>
          </a:prstGeom>
          <a:noFill/>
        </p:spPr>
        <p:txBody>
          <a:bodyPr wrap="square" rtlCol="1">
            <a:spAutoFit/>
          </a:bodyPr>
          <a:lstStyle/>
          <a:p>
            <a:pPr algn="just"/>
            <a:r>
              <a:rPr lang="he-IL" b="1" dirty="0" smtClean="0"/>
              <a:t>הרב יעקב </a:t>
            </a:r>
            <a:r>
              <a:rPr lang="he-IL" b="1" dirty="0" err="1" smtClean="0"/>
              <a:t>פילבר</a:t>
            </a:r>
            <a:r>
              <a:rPr lang="he-IL" b="1" dirty="0" smtClean="0"/>
              <a:t> (הצפה, תשכ"ה)</a:t>
            </a:r>
          </a:p>
          <a:p>
            <a:pPr algn="just"/>
            <a:r>
              <a:rPr lang="he-IL" dirty="0" smtClean="0"/>
              <a:t>קראתי </a:t>
            </a:r>
            <a:r>
              <a:rPr lang="he-IL" dirty="0"/>
              <a:t>את השיחה שהתקיימה עם פרופ' </a:t>
            </a:r>
            <a:r>
              <a:rPr lang="he-IL" dirty="0" err="1"/>
              <a:t>לוקשטיין</a:t>
            </a:r>
            <a:r>
              <a:rPr lang="he-IL" dirty="0"/>
              <a:t> והשתוממתי. עד כה דנתי את אלו שהביאו את הפרופ' רות לכף זכות, בזה שלא ידעו את דעותיו </a:t>
            </a:r>
            <a:r>
              <a:rPr lang="he-IL" dirty="0" err="1"/>
              <a:t>שנתפרסמו</a:t>
            </a:r>
            <a:r>
              <a:rPr lang="he-IL" dirty="0"/>
              <a:t> בספרו "קיצור תולדות עם ישראל", והנה מכריז הנשיא בפועל של האוניברסיטה, שהוא אחראי אישית לבואו של הפרופ' רות, שהוא קרא את הספר בשפה האנגלית, (ואגב, התרגום העברי הוא זהה לגמרי למקור האנגלי, ולא כמו שמר </a:t>
            </a:r>
            <a:r>
              <a:rPr lang="he-IL" dirty="0" err="1"/>
              <a:t>לוקשטיין</a:t>
            </a:r>
            <a:r>
              <a:rPr lang="he-IL" dirty="0"/>
              <a:t> מנסה לטשטש). ואם כך, הדבר חמור ביותר, מאחר שהספר יש בו את כל היסודות של תנועת הרפורמה, בעניין תורה מן השמים, התפתחות ההלכה והתחדשותה מתקופה לתקופה לפי רוח הזמן, ועוד. ואם האחראים לאוניברסיטה אינם מסוגלים להבחין בכך – כיצד יכולים הורים לבנים דתיים להיות סמוכים ובטוחים שאכן בניהם הלומדים ב"בר אילן" נמצאים </a:t>
            </a:r>
            <a:r>
              <a:rPr lang="he-IL" dirty="0" err="1"/>
              <a:t>בידים</a:t>
            </a:r>
            <a:r>
              <a:rPr lang="he-IL" dirty="0"/>
              <a:t> נאמנות?</a:t>
            </a:r>
          </a:p>
          <a:p>
            <a:pPr algn="just"/>
            <a:r>
              <a:rPr lang="he-IL" dirty="0"/>
              <a:t>כנגד דבריו של מר </a:t>
            </a:r>
            <a:r>
              <a:rPr lang="he-IL" dirty="0" err="1"/>
              <a:t>לוקשטיין</a:t>
            </a:r>
            <a:r>
              <a:rPr lang="he-IL" dirty="0"/>
              <a:t> על "</a:t>
            </a:r>
            <a:r>
              <a:rPr lang="he-IL" dirty="0" err="1"/>
              <a:t>חפוש</a:t>
            </a:r>
            <a:r>
              <a:rPr lang="he-IL" dirty="0"/>
              <a:t> פגמים ושגיאות", אשמח לצרף את מכתבו של מורי ורבי הגאון מרן הרב צבי יהודה הכהן קוק </a:t>
            </a:r>
            <a:r>
              <a:rPr lang="he-IL" dirty="0" err="1"/>
              <a:t>שליט"א</a:t>
            </a:r>
            <a:r>
              <a:rPr lang="he-IL" dirty="0"/>
              <a:t> שהשיב לחברי המשמרת הצעירה של טירת צבי באותו ענין</a:t>
            </a:r>
            <a:r>
              <a:rPr lang="he-IL" dirty="0" smtClean="0"/>
              <a:t>:</a:t>
            </a:r>
            <a:endParaRPr lang="he-IL" dirty="0"/>
          </a:p>
        </p:txBody>
      </p:sp>
    </p:spTree>
    <p:extLst>
      <p:ext uri="{BB962C8B-B14F-4D97-AF65-F5344CB8AC3E}">
        <p14:creationId xmlns:p14="http://schemas.microsoft.com/office/powerpoint/2010/main" val="29379317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980728"/>
            <a:ext cx="7344816" cy="5509200"/>
          </a:xfrm>
          <a:prstGeom prst="rect">
            <a:avLst/>
          </a:prstGeom>
          <a:noFill/>
        </p:spPr>
        <p:txBody>
          <a:bodyPr wrap="square" rtlCol="1">
            <a:spAutoFit/>
          </a:bodyPr>
          <a:lstStyle/>
          <a:p>
            <a:pPr algn="just"/>
            <a:endParaRPr lang="he-IL" sz="1600" dirty="0"/>
          </a:p>
          <a:p>
            <a:pPr algn="just"/>
            <a:r>
              <a:rPr lang="he-IL" sz="1600" dirty="0"/>
              <a:t>ב"ה ד' חנוכה </a:t>
            </a:r>
            <a:r>
              <a:rPr lang="he-IL" sz="1600" dirty="0" err="1"/>
              <a:t>התשכ"ה</a:t>
            </a:r>
            <a:endParaRPr lang="he-IL" sz="1600" dirty="0"/>
          </a:p>
          <a:p>
            <a:pPr algn="just"/>
            <a:r>
              <a:rPr lang="he-IL" sz="1600" dirty="0"/>
              <a:t>לכבוד מר אמנון שפירא השכבה הצעירה בטירת צבי</a:t>
            </a:r>
          </a:p>
          <a:p>
            <a:pPr algn="just"/>
            <a:r>
              <a:rPr lang="he-IL" sz="1600" dirty="0"/>
              <a:t>כל השלו' וברכת ה' הברוכה!</a:t>
            </a:r>
          </a:p>
          <a:p>
            <a:pPr algn="just"/>
            <a:r>
              <a:rPr lang="he-IL" sz="1600" dirty="0"/>
              <a:t>בתשובה ליקרת מכתבכם הנני בזה להעירכם:</a:t>
            </a:r>
          </a:p>
          <a:p>
            <a:pPr algn="just"/>
            <a:r>
              <a:rPr lang="he-IL" sz="1600" dirty="0"/>
              <a:t>…כי את אי-האפשרות של המשך הרצאות דברי ימי עמנו מתוך מקור של דברי-בזוי גסים ומחוצפים, על דויד מלכנו שהוא "ירד למעמקי שחיתות המידות", על אליהו המופלא שבנביאינו שהוא היה "כפרי מגושם", על דברי חז"ל הקדושים שהם "דברי ילדות", עם ההסכמה למציאות אישיותו של משה רבנו וחשיבותה לפי הנוסח האחד-העמי (גם מבלי להזכיר את שמו של אותו ששנה ופירש) משום רגש האומה ורושם מסרתה, והשמצתם של גדולי רבותינו בתור "מלוי </a:t>
            </a:r>
            <a:r>
              <a:rPr lang="he-IL" sz="1600" dirty="0" err="1"/>
              <a:t>ברבית</a:t>
            </a:r>
            <a:r>
              <a:rPr lang="he-IL" sz="1600" dirty="0"/>
              <a:t>". ולעומת כל זה ההערצה הארסית </a:t>
            </a:r>
            <a:r>
              <a:rPr lang="he-IL" sz="1600" dirty="0" err="1"/>
              <a:t>המורחבה</a:t>
            </a:r>
            <a:r>
              <a:rPr lang="he-IL" sz="1600" dirty="0"/>
              <a:t> </a:t>
            </a:r>
            <a:r>
              <a:rPr lang="he-IL" sz="1600" dirty="0" err="1"/>
              <a:t>והמובלטה</a:t>
            </a:r>
            <a:r>
              <a:rPr lang="he-IL" sz="1600" dirty="0"/>
              <a:t> (והמצודדת בקסם שקרה בדיוק בסגנונם של כתבי </a:t>
            </a:r>
            <a:r>
              <a:rPr lang="he-IL" sz="1600" dirty="0" err="1"/>
              <a:t>המסיונרים</a:t>
            </a:r>
            <a:r>
              <a:rPr lang="he-IL" sz="1600" dirty="0"/>
              <a:t> לנצרות שבשפתנו העברית) אל אותו "פושע ישראל </a:t>
            </a:r>
            <a:r>
              <a:rPr lang="he-IL" sz="1600" dirty="0" err="1"/>
              <a:t>ישראל</a:t>
            </a:r>
            <a:r>
              <a:rPr lang="he-IL" sz="1600" dirty="0"/>
              <a:t> </a:t>
            </a:r>
            <a:r>
              <a:rPr lang="he-IL" sz="1600" dirty="0" err="1"/>
              <a:t>שעשאוהו</a:t>
            </a:r>
            <a:r>
              <a:rPr lang="he-IL" sz="1600" dirty="0"/>
              <a:t> נכרים עבודה זרה" (כלשון-קדשו של </a:t>
            </a:r>
            <a:r>
              <a:rPr lang="he-IL" sz="1600" dirty="0" err="1"/>
              <a:t>אאמו"ר</a:t>
            </a:r>
            <a:r>
              <a:rPr lang="he-IL" sz="1600" dirty="0"/>
              <a:t> הרב זצ"ל באגרות) "שכישף והסית והדיח את ישראל" (כבהשמטות </a:t>
            </a:r>
            <a:r>
              <a:rPr lang="he-IL" sz="1600" dirty="0" err="1"/>
              <a:t>הש"ס</a:t>
            </a:r>
            <a:r>
              <a:rPr lang="he-IL" sz="1600" dirty="0"/>
              <a:t>) והרשעת חז"ל נגד הצדקת אותו האיש "שגרם לאבד ישראל בחרב, ולפזר שאריתם ולהשפילם ולהחליף התורה ולהטעות רוב העולם לעבוד אלו-ה מבלעדי ד'" (לשון הרמב"ם הלכות מלכים </a:t>
            </a:r>
            <a:r>
              <a:rPr lang="he-IL" sz="1600" dirty="0" err="1"/>
              <a:t>פי"א</a:t>
            </a:r>
            <a:r>
              <a:rPr lang="he-IL" sz="1600" dirty="0"/>
              <a:t>); ובלא שום מלה של הערכת הסתייגות אלא קביעת עמדה חיובית גמורה </a:t>
            </a:r>
            <a:r>
              <a:rPr lang="he-IL" sz="1600" dirty="0" err="1"/>
              <a:t>לצידו</a:t>
            </a:r>
            <a:r>
              <a:rPr lang="he-IL" sz="1600" dirty="0"/>
              <a:t> של </a:t>
            </a:r>
            <a:r>
              <a:rPr lang="he-IL" sz="1600" dirty="0" err="1"/>
              <a:t>יש"ו</a:t>
            </a:r>
            <a:r>
              <a:rPr lang="he-IL" sz="1600" dirty="0"/>
              <a:t>, – כי את אי-האפשרות של המשך זה במוסד לימוד וחינוך הנקרא דתי, והמיוסד לשם כך, ונקרא ע"ש הרב ר"מ בר-אילן זצ"ל, הלא זה ברור ומובן לכל יהודי נורמלי וישר.</a:t>
            </a:r>
          </a:p>
          <a:p>
            <a:pPr algn="just"/>
            <a:r>
              <a:rPr lang="he-IL" sz="1600" dirty="0"/>
              <a:t>הנני נאמן חביבות הערצת יקרכם תמיד בצפיית התחדשות אור ד' ונעמו על ציון וירושלים </a:t>
            </a:r>
            <a:r>
              <a:rPr lang="he-IL" sz="1600" dirty="0" err="1"/>
              <a:t>ומקראיה</a:t>
            </a:r>
            <a:r>
              <a:rPr lang="he-IL" sz="1600" dirty="0"/>
              <a:t>.</a:t>
            </a:r>
          </a:p>
          <a:p>
            <a:pPr algn="just"/>
            <a:r>
              <a:rPr lang="he-IL" sz="1600" b="1" dirty="0"/>
              <a:t>צבי יהודה הכהן </a:t>
            </a:r>
            <a:r>
              <a:rPr lang="he-IL" sz="1600" b="1" dirty="0" smtClean="0"/>
              <a:t>קוק</a:t>
            </a:r>
            <a:endParaRPr lang="he-IL" sz="1600" dirty="0"/>
          </a:p>
        </p:txBody>
      </p:sp>
    </p:spTree>
    <p:extLst>
      <p:ext uri="{BB962C8B-B14F-4D97-AF65-F5344CB8AC3E}">
        <p14:creationId xmlns:p14="http://schemas.microsoft.com/office/powerpoint/2010/main" val="2858992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5" y="1484784"/>
            <a:ext cx="7254899" cy="4801314"/>
          </a:xfrm>
          <a:prstGeom prst="rect">
            <a:avLst/>
          </a:prstGeom>
          <a:noFill/>
        </p:spPr>
        <p:txBody>
          <a:bodyPr wrap="square" rtlCol="1">
            <a:spAutoFit/>
          </a:bodyPr>
          <a:lstStyle/>
          <a:p>
            <a:pPr algn="just"/>
            <a:r>
              <a:rPr lang="he-IL" dirty="0"/>
              <a:t>אין ספק שחינוך לאמונה אינו מן הדברים הקלים ביותר בדורנו ועל אחת כמה וכמה להקים קאדר של אינטליגנציה דתית, אבל </a:t>
            </a:r>
            <a:r>
              <a:rPr lang="he-IL" dirty="0" err="1"/>
              <a:t>בודאי</a:t>
            </a:r>
            <a:r>
              <a:rPr lang="he-IL" dirty="0"/>
              <a:t> </a:t>
            </a:r>
            <a:r>
              <a:rPr lang="he-IL" dirty="0" err="1"/>
              <a:t>ובודאי</a:t>
            </a:r>
            <a:r>
              <a:rPr lang="he-IL" dirty="0"/>
              <a:t> הדבר לא יעשה רק ע"י כוונות טובות והפרחת סיסמאות. קל להכריז בעתון: "שהמוסד רוצה לחנך ליראת שמים" אבל מסופקני אם הסגל הנוכחי של בר-אילן מסוגל להגשים משימה זו – בכל אופן עשר שנות האוניברסיטה טרם הוכיחו זאת. כל מי שחזון האוניברסיטה הדתית יקר לו, חייב לדון בבעיות אלו בכובד ראש ולא בעצימת </a:t>
            </a:r>
            <a:r>
              <a:rPr lang="he-IL" dirty="0" err="1"/>
              <a:t>עינים</a:t>
            </a:r>
            <a:r>
              <a:rPr lang="he-IL" dirty="0"/>
              <a:t> ובריחה מן הבעיות.</a:t>
            </a:r>
          </a:p>
          <a:p>
            <a:pPr algn="just"/>
            <a:r>
              <a:rPr lang="he-IL" dirty="0"/>
              <a:t>כאן ראוי להעיר ששמירה וקיום מצות אינם הקריטריון היחיד לכשרותו של אדם להיות מחנך או מורה במוסד דתי, ומר </a:t>
            </a:r>
            <a:r>
              <a:rPr lang="he-IL" dirty="0" err="1"/>
              <a:t>לוקשטיין</a:t>
            </a:r>
            <a:r>
              <a:rPr lang="he-IL" dirty="0"/>
              <a:t> עצמו מודה ש"התלמיד רואה במורו סמל למה שהוא צריך להיות – איש מדע, איש תורה ויראת שמים". עולמו הדתי של האדם אינו מצטמצם בקיום המצות בלבד, היהדות היא גם אמונה בתורה מן השמים, השגחה, שכר ועונש, אמונת חכמים, ועוד </a:t>
            </a:r>
            <a:r>
              <a:rPr lang="he-IL" dirty="0" err="1"/>
              <a:t>ועוד</a:t>
            </a:r>
            <a:r>
              <a:rPr lang="he-IL" dirty="0"/>
              <a:t>, וקשה להבין כיצד אפשר לומר, על מי שכתב בספרו שאמונה בשכר ועונש היא נאיבית לבן דורנו, על אדם זה שהוא מתאים לחנך צעירים דתיים.</a:t>
            </a:r>
          </a:p>
          <a:p>
            <a:pPr algn="just"/>
            <a:r>
              <a:rPr lang="he-IL" dirty="0"/>
              <a:t>דומני שטובת המוסד תובעת מהאחראים עליו להתעלות ולעשות בדק בית, לבדוק ולמצוא את האנשים המתאימים להגשים במלואו את הרעיון הגדול שהונח ביסודו של מוסד זה</a:t>
            </a:r>
            <a:r>
              <a:rPr lang="he-IL" dirty="0" smtClean="0"/>
              <a:t>.</a:t>
            </a:r>
            <a:endParaRPr lang="he-IL" dirty="0"/>
          </a:p>
        </p:txBody>
      </p:sp>
      <p:sp>
        <p:nvSpPr>
          <p:cNvPr id="4" name="TextBox 3"/>
          <p:cNvSpPr txBox="1"/>
          <p:nvPr/>
        </p:nvSpPr>
        <p:spPr>
          <a:xfrm>
            <a:off x="2681882" y="6304354"/>
            <a:ext cx="6048672" cy="369332"/>
          </a:xfrm>
          <a:prstGeom prst="rect">
            <a:avLst/>
          </a:prstGeom>
          <a:noFill/>
        </p:spPr>
        <p:txBody>
          <a:bodyPr wrap="square" rtlCol="1">
            <a:spAutoFit/>
          </a:bodyPr>
          <a:lstStyle/>
          <a:p>
            <a:r>
              <a:rPr lang="he-IL" b="1" dirty="0" smtClean="0"/>
              <a:t>מאמר </a:t>
            </a:r>
            <a:r>
              <a:rPr lang="he-IL" b="1" dirty="0" err="1" smtClean="0"/>
              <a:t>הרצי"ה</a:t>
            </a:r>
            <a:r>
              <a:rPr lang="he-IL" b="1" dirty="0" smtClean="0"/>
              <a:t>:  'לכבודה של תורה'</a:t>
            </a:r>
            <a:endParaRPr lang="he-IL" b="1" dirty="0"/>
          </a:p>
        </p:txBody>
      </p:sp>
    </p:spTree>
    <p:extLst>
      <p:ext uri="{BB962C8B-B14F-4D97-AF65-F5344CB8AC3E}">
        <p14:creationId xmlns:p14="http://schemas.microsoft.com/office/powerpoint/2010/main" val="308853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50429" y="3789040"/>
            <a:ext cx="6480720" cy="1569660"/>
          </a:xfrm>
          <a:prstGeom prst="rect">
            <a:avLst/>
          </a:prstGeom>
          <a:noFill/>
        </p:spPr>
        <p:txBody>
          <a:bodyPr wrap="square" rtlCol="1">
            <a:spAutoFit/>
          </a:bodyPr>
          <a:lstStyle/>
          <a:p>
            <a:pPr algn="l"/>
            <a:r>
              <a:rPr lang="he-IL" sz="4800" b="1" dirty="0" smtClean="0">
                <a:solidFill>
                  <a:schemeClr val="tx1">
                    <a:lumMod val="95000"/>
                    <a:lumOff val="5000"/>
                  </a:schemeClr>
                </a:solidFill>
                <a:latin typeface="Guttman Keren" pitchFamily="2" charset="-79"/>
                <a:cs typeface="Guttman Keren" pitchFamily="2" charset="-79"/>
              </a:rPr>
              <a:t>תורה ומדע</a:t>
            </a:r>
          </a:p>
          <a:p>
            <a:pPr algn="l"/>
            <a:r>
              <a:rPr lang="he-IL" sz="4800" b="1" dirty="0" smtClean="0">
                <a:solidFill>
                  <a:schemeClr val="tx1">
                    <a:lumMod val="95000"/>
                    <a:lumOff val="5000"/>
                  </a:schemeClr>
                </a:solidFill>
                <a:latin typeface="Guttman Keren" pitchFamily="2" charset="-79"/>
                <a:cs typeface="Guttman Keren" pitchFamily="2" charset="-79"/>
              </a:rPr>
              <a:t>במשנת רבנו </a:t>
            </a:r>
            <a:r>
              <a:rPr lang="he-IL" sz="4800" b="1" dirty="0" err="1" smtClean="0">
                <a:solidFill>
                  <a:schemeClr val="tx1">
                    <a:lumMod val="95000"/>
                    <a:lumOff val="5000"/>
                  </a:schemeClr>
                </a:solidFill>
                <a:latin typeface="Guttman Keren" pitchFamily="2" charset="-79"/>
                <a:cs typeface="Guttman Keren" pitchFamily="2" charset="-79"/>
              </a:rPr>
              <a:t>הרצי"ה</a:t>
            </a:r>
            <a:r>
              <a:rPr lang="he-IL" sz="4800" b="1" dirty="0" smtClean="0">
                <a:solidFill>
                  <a:schemeClr val="tx1">
                    <a:lumMod val="95000"/>
                    <a:lumOff val="5000"/>
                  </a:schemeClr>
                </a:solidFill>
                <a:latin typeface="Guttman Keren" pitchFamily="2" charset="-79"/>
                <a:cs typeface="Guttman Keren" pitchFamily="2" charset="-79"/>
              </a:rPr>
              <a:t> זצ"ל</a:t>
            </a:r>
            <a:endParaRPr lang="he-IL" dirty="0"/>
          </a:p>
        </p:txBody>
      </p:sp>
    </p:spTree>
    <p:extLst>
      <p:ext uri="{BB962C8B-B14F-4D97-AF65-F5344CB8AC3E}">
        <p14:creationId xmlns:p14="http://schemas.microsoft.com/office/powerpoint/2010/main" val="774796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anaz.co.il/Images/articles/newsp1/n19641030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98" y="2060848"/>
            <a:ext cx="3168352" cy="35696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19872" y="1196752"/>
            <a:ext cx="5328592" cy="4524315"/>
          </a:xfrm>
          <a:prstGeom prst="rect">
            <a:avLst/>
          </a:prstGeom>
          <a:noFill/>
        </p:spPr>
        <p:txBody>
          <a:bodyPr wrap="square" rtlCol="1">
            <a:spAutoFit/>
          </a:bodyPr>
          <a:lstStyle/>
          <a:p>
            <a:pPr algn="just"/>
            <a:r>
              <a:rPr lang="he-IL" sz="1600" b="1" dirty="0" smtClean="0"/>
              <a:t>הרב צבי יהודה קוק הודיע </a:t>
            </a:r>
            <a:r>
              <a:rPr lang="he-IL" sz="1600" b="1" dirty="0"/>
              <a:t>במכתב </a:t>
            </a:r>
            <a:r>
              <a:rPr lang="he-IL" sz="1600" b="1" dirty="0" smtClean="0"/>
              <a:t>לשרים הדתיים ולראשי </a:t>
            </a:r>
            <a:r>
              <a:rPr lang="he-IL" sz="1600" b="1" dirty="0" err="1" smtClean="0"/>
              <a:t>המפד"ל</a:t>
            </a:r>
            <a:r>
              <a:rPr lang="he-IL" sz="1600" b="1" dirty="0" smtClean="0"/>
              <a:t>, </a:t>
            </a:r>
            <a:r>
              <a:rPr lang="he-IL" sz="1600" b="1" dirty="0"/>
              <a:t>כי לא יוכל להשתתף יותר בשום אירוע המתארגן ע"י המזרחי וכן לא יוכל לתמוך במפלגה זו בבחירות הבאות, מכיוון שבמוסד החינוכי הגבוה של </a:t>
            </a:r>
            <a:r>
              <a:rPr lang="he-IL" sz="1600" b="1" dirty="0" smtClean="0"/>
              <a:t>המפלגה - אוניברסיטת "בר אילן" משתתף </a:t>
            </a:r>
            <a:r>
              <a:rPr lang="he-IL" sz="1600" b="1" dirty="0"/>
              <a:t>כמרצה אדם שפגע באבות האומה. </a:t>
            </a:r>
            <a:endParaRPr lang="he-IL" sz="1600" b="1" dirty="0" smtClean="0"/>
          </a:p>
          <a:p>
            <a:pPr algn="just"/>
            <a:r>
              <a:rPr lang="he-IL" sz="1600" dirty="0" smtClean="0"/>
              <a:t>הרב </a:t>
            </a:r>
            <a:r>
              <a:rPr lang="he-IL" sz="1600" dirty="0"/>
              <a:t>צבי יהודה קוק מתרעם על כך שהפרופ' </a:t>
            </a:r>
            <a:r>
              <a:rPr lang="he-IL" sz="1600" dirty="0" err="1"/>
              <a:t>ססיל</a:t>
            </a:r>
            <a:r>
              <a:rPr lang="he-IL" sz="1600" dirty="0"/>
              <a:t> </a:t>
            </a:r>
            <a:r>
              <a:rPr lang="he-IL" sz="1600" dirty="0" smtClean="0"/>
              <a:t>רות' </a:t>
            </a:r>
            <a:r>
              <a:rPr lang="he-IL" sz="1600" dirty="0"/>
              <a:t>משמש כמרצה להיסטוריה יהודית באוניברסיטת "בר-אילן". הוא טוען כי בספרו "קיצור תולדות עם ישראל" פגע פרופ' </a:t>
            </a:r>
            <a:r>
              <a:rPr lang="he-IL" sz="1600" dirty="0" err="1"/>
              <a:t>ססיל</a:t>
            </a:r>
            <a:r>
              <a:rPr lang="he-IL" sz="1600" dirty="0"/>
              <a:t> </a:t>
            </a:r>
            <a:r>
              <a:rPr lang="he-IL" sz="1600" dirty="0" smtClean="0"/>
              <a:t>רות' </a:t>
            </a:r>
            <a:r>
              <a:rPr lang="he-IL" sz="1600" dirty="0"/>
              <a:t>קשות באבות האומה ובערכים המקודשים ביותר בישראל, הוא סילף את דמותם של אברהם, משה ונביאי ישראל אחרים</a:t>
            </a:r>
            <a:r>
              <a:rPr lang="he-IL" sz="1600" dirty="0" smtClean="0"/>
              <a:t>.</a:t>
            </a:r>
          </a:p>
          <a:p>
            <a:pPr algn="just"/>
            <a:r>
              <a:rPr lang="he-IL" sz="1600" dirty="0" smtClean="0"/>
              <a:t>במכתב </a:t>
            </a:r>
            <a:r>
              <a:rPr lang="he-IL" sz="1600" dirty="0"/>
              <a:t>לשר הפנים והבריאות </a:t>
            </a:r>
            <a:r>
              <a:rPr lang="he-IL" sz="1600" dirty="0" smtClean="0"/>
              <a:t>מר משה חיים שפירא העומד </a:t>
            </a:r>
            <a:r>
              <a:rPr lang="he-IL" sz="1600" dirty="0"/>
              <a:t>בראש הנהלת "בר אילן" מצרף הרב קוק ציטוטים מהספר אותם הוא רואה כאפיקורסות חמורה ביותר וקובע שלא יתכן כי מחבר ספר זה ישמש כמורה ומחנך במוסד של "המזרחי". הוא מדגיש שכל עוד פרופ' </a:t>
            </a:r>
            <a:r>
              <a:rPr lang="he-IL" sz="1600" dirty="0" smtClean="0"/>
              <a:t>רות' </a:t>
            </a:r>
            <a:r>
              <a:rPr lang="he-IL" sz="1600" dirty="0"/>
              <a:t>ישמש בתפקידו הוא לא </a:t>
            </a:r>
            <a:r>
              <a:rPr lang="he-IL" sz="1600" dirty="0" err="1"/>
              <a:t>יטול</a:t>
            </a:r>
            <a:r>
              <a:rPr lang="he-IL" sz="1600" dirty="0"/>
              <a:t> שום חלק בפעולות </a:t>
            </a:r>
            <a:r>
              <a:rPr lang="he-IL" sz="1600" dirty="0" err="1"/>
              <a:t>המפד"ל</a:t>
            </a:r>
            <a:r>
              <a:rPr lang="he-IL" sz="1600" dirty="0"/>
              <a:t>. </a:t>
            </a:r>
            <a:endParaRPr lang="he-IL" sz="1600" dirty="0" smtClean="0"/>
          </a:p>
          <a:p>
            <a:pPr algn="just"/>
            <a:r>
              <a:rPr lang="he-IL" sz="1600" dirty="0" smtClean="0"/>
              <a:t>תגובתו </a:t>
            </a:r>
            <a:r>
              <a:rPr lang="he-IL" sz="1600" dirty="0"/>
              <a:t>של הרב צבי יהודה קוק על </a:t>
            </a:r>
            <a:r>
              <a:rPr lang="he-IL" sz="1600" dirty="0" smtClean="0"/>
              <a:t>ש"בר </a:t>
            </a:r>
            <a:r>
              <a:rPr lang="he-IL" sz="1600" dirty="0"/>
              <a:t>אילן" מעסיקה את הפרופ' </a:t>
            </a:r>
            <a:r>
              <a:rPr lang="he-IL" sz="1600" dirty="0" smtClean="0"/>
              <a:t>רות' </a:t>
            </a:r>
            <a:r>
              <a:rPr lang="he-IL" sz="1600" dirty="0"/>
              <a:t>השפיעה על ראשי ונאמני אוניברסיטת בר אילן. </a:t>
            </a:r>
          </a:p>
        </p:txBody>
      </p:sp>
    </p:spTree>
    <p:extLst>
      <p:ext uri="{BB962C8B-B14F-4D97-AF65-F5344CB8AC3E}">
        <p14:creationId xmlns:p14="http://schemas.microsoft.com/office/powerpoint/2010/main" val="35387391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ranaz.co.il/Images/articles/newsp1/n19641124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60848"/>
            <a:ext cx="2857500" cy="4219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19872" y="1484784"/>
            <a:ext cx="5184576" cy="3693319"/>
          </a:xfrm>
          <a:prstGeom prst="rect">
            <a:avLst/>
          </a:prstGeom>
          <a:noFill/>
        </p:spPr>
        <p:txBody>
          <a:bodyPr wrap="square" rtlCol="1">
            <a:spAutoFit/>
          </a:bodyPr>
          <a:lstStyle/>
          <a:p>
            <a:pPr algn="just"/>
            <a:r>
              <a:rPr lang="he-IL" dirty="0"/>
              <a:t>נוכח הסערה הציבורית שקמה סביב מחקריו המקראיים של הפרופ' בצלאל (</a:t>
            </a:r>
            <a:r>
              <a:rPr lang="he-IL" dirty="0" err="1"/>
              <a:t>ססיל</a:t>
            </a:r>
            <a:r>
              <a:rPr lang="he-IL" dirty="0"/>
              <a:t>) </a:t>
            </a:r>
            <a:r>
              <a:rPr lang="he-IL" dirty="0" smtClean="0"/>
              <a:t>רות' </a:t>
            </a:r>
            <a:r>
              <a:rPr lang="he-IL" dirty="0"/>
              <a:t>מתכנס היום הסנט </a:t>
            </a:r>
            <a:r>
              <a:rPr lang="he-IL" dirty="0" smtClean="0"/>
              <a:t>של אוניברסיטת בר-אילן אשר </a:t>
            </a:r>
            <a:r>
              <a:rPr lang="he-IL" dirty="0"/>
              <a:t>פרופ' </a:t>
            </a:r>
            <a:r>
              <a:rPr lang="he-IL" dirty="0" smtClean="0"/>
              <a:t>רות' </a:t>
            </a:r>
            <a:r>
              <a:rPr lang="he-IL" dirty="0"/>
              <a:t>הוזמן ע"י ונמנה על סגל המרצים שלה. יש לצפות שבתם ישיבת הסנט תודיע הנהלת אוניברסיטת בר-אילן על עמדתה הברורה בכל הסוגיה. </a:t>
            </a:r>
            <a:endParaRPr lang="he-IL" dirty="0" smtClean="0"/>
          </a:p>
          <a:p>
            <a:pPr algn="just"/>
            <a:r>
              <a:rPr lang="he-IL" dirty="0" smtClean="0"/>
              <a:t>הפולמוס </a:t>
            </a:r>
            <a:r>
              <a:rPr lang="he-IL" dirty="0"/>
              <a:t>סביב השקפותיו של פרופ' ס. </a:t>
            </a:r>
            <a:r>
              <a:rPr lang="he-IL" dirty="0" smtClean="0"/>
              <a:t>רות' </a:t>
            </a:r>
            <a:r>
              <a:rPr lang="he-IL" dirty="0"/>
              <a:t>יועלה גם בדיוני המועצה להשכלה גבוהה שהיא מוסד גג לכל מוסדות ההשכלה הגבוהה בארץ ובתוכם אוניברסיטת בר-אילן. מניחים כי המועצה תדרוש מאוניברסיטת בר-אילן לפזר את אי הבהירות השוררת סביב עמדתה בכל התפתחות וכן לגנות בתקיפות את ההתקפות האישיות על המלומד. </a:t>
            </a:r>
          </a:p>
        </p:txBody>
      </p:sp>
    </p:spTree>
    <p:extLst>
      <p:ext uri="{BB962C8B-B14F-4D97-AF65-F5344CB8AC3E}">
        <p14:creationId xmlns:p14="http://schemas.microsoft.com/office/powerpoint/2010/main" val="19025952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ranaz.co.il/Images/articles/newsp1/n19641127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778" y="2060848"/>
            <a:ext cx="2857500" cy="43624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06502" y="1289820"/>
            <a:ext cx="5328592" cy="3693319"/>
          </a:xfrm>
          <a:prstGeom prst="rect">
            <a:avLst/>
          </a:prstGeom>
          <a:noFill/>
        </p:spPr>
        <p:txBody>
          <a:bodyPr wrap="square" rtlCol="1">
            <a:spAutoFit/>
          </a:bodyPr>
          <a:lstStyle/>
          <a:p>
            <a:pPr algn="just"/>
            <a:r>
              <a:rPr lang="he-IL" dirty="0"/>
              <a:t>הסנט של האוניברסיטה "בר-אילן" מביע את תדהמתו ואת מורת-רוחו מדברי ההתקפה חסרת התקדים על ד"ר בצלאל </a:t>
            </a:r>
            <a:r>
              <a:rPr lang="he-IL" dirty="0" err="1" smtClean="0"/>
              <a:t>ססיל</a:t>
            </a:r>
            <a:r>
              <a:rPr lang="he-IL" dirty="0" smtClean="0"/>
              <a:t>-רות', </a:t>
            </a:r>
            <a:r>
              <a:rPr lang="he-IL" dirty="0"/>
              <a:t>אחד מגדולי החוקרים של ההיסטוריה הישראלית, שנתמנה כפרופ' אורח באוניברסיטה ועלה לישראל. </a:t>
            </a:r>
            <a:endParaRPr lang="he-IL" dirty="0" smtClean="0"/>
          </a:p>
          <a:p>
            <a:pPr algn="just"/>
            <a:r>
              <a:rPr lang="he-IL" dirty="0" smtClean="0"/>
              <a:t>בהתקפה </a:t>
            </a:r>
            <a:r>
              <a:rPr lang="he-IL" dirty="0"/>
              <a:t>זו רואה הסנט </a:t>
            </a:r>
            <a:r>
              <a:rPr lang="he-IL" dirty="0" err="1"/>
              <a:t>נסיון</a:t>
            </a:r>
            <a:r>
              <a:rPr lang="he-IL" dirty="0"/>
              <a:t> התנכלות </a:t>
            </a:r>
            <a:r>
              <a:rPr lang="he-IL" dirty="0" smtClean="0"/>
              <a:t>באוניברסיטת "בר אילן"  </a:t>
            </a:r>
            <a:r>
              <a:rPr lang="he-IL" dirty="0"/>
              <a:t>כולה, ושאינה מופנית אל האיש כפרט בלבד. הסנט חוזר ומביע את אימונו המוחלט והבלתי-מסויג בפרופ' </a:t>
            </a:r>
            <a:r>
              <a:rPr lang="he-IL" dirty="0" smtClean="0"/>
              <a:t>רות' </a:t>
            </a:r>
            <a:r>
              <a:rPr lang="he-IL" dirty="0"/>
              <a:t>כחוקר, כמורה וכאדם, כשם שהביע זאת בשעה שהזמינו לכהן כפרופ' באוניברסיטה הדתית. </a:t>
            </a:r>
          </a:p>
          <a:p>
            <a:pPr algn="just"/>
            <a:r>
              <a:rPr lang="he-IL" dirty="0" smtClean="0"/>
              <a:t>הסנט </a:t>
            </a:r>
            <a:r>
              <a:rPr lang="he-IL" dirty="0"/>
              <a:t>מאחל לפרופ' </a:t>
            </a:r>
            <a:r>
              <a:rPr lang="he-IL" dirty="0" smtClean="0"/>
              <a:t>רות' </a:t>
            </a:r>
            <a:r>
              <a:rPr lang="he-IL" dirty="0"/>
              <a:t>רפואה שלמה והחלמה מהירה, </a:t>
            </a:r>
            <a:r>
              <a:rPr lang="he-IL" dirty="0" err="1"/>
              <a:t>ומקוה</a:t>
            </a:r>
            <a:r>
              <a:rPr lang="he-IL" dirty="0"/>
              <a:t> שפרופ' </a:t>
            </a:r>
            <a:r>
              <a:rPr lang="he-IL" dirty="0" smtClean="0"/>
              <a:t>רות' </a:t>
            </a:r>
            <a:r>
              <a:rPr lang="he-IL" dirty="0"/>
              <a:t>יחזור בקרוב אל משמרתו במוסד ויאריך את כהונתו בו לשנים רבות. </a:t>
            </a:r>
          </a:p>
        </p:txBody>
      </p:sp>
    </p:spTree>
    <p:extLst>
      <p:ext uri="{BB962C8B-B14F-4D97-AF65-F5344CB8AC3E}">
        <p14:creationId xmlns:p14="http://schemas.microsoft.com/office/powerpoint/2010/main" val="12800636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anaz.co.il/Images/articles/newsp1/n19650103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20489"/>
            <a:ext cx="4104456" cy="31330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55976" y="1324865"/>
            <a:ext cx="4320480" cy="4524315"/>
          </a:xfrm>
          <a:prstGeom prst="rect">
            <a:avLst/>
          </a:prstGeom>
          <a:noFill/>
        </p:spPr>
        <p:txBody>
          <a:bodyPr wrap="square" rtlCol="1">
            <a:spAutoFit/>
          </a:bodyPr>
          <a:lstStyle/>
          <a:p>
            <a:pPr algn="just"/>
            <a:r>
              <a:rPr lang="he-IL" dirty="0"/>
              <a:t>פרופ' בצלאל (</a:t>
            </a:r>
            <a:r>
              <a:rPr lang="he-IL" dirty="0" err="1"/>
              <a:t>ססיל</a:t>
            </a:r>
            <a:r>
              <a:rPr lang="he-IL" dirty="0"/>
              <a:t>) </a:t>
            </a:r>
            <a:r>
              <a:rPr lang="he-IL" dirty="0" smtClean="0"/>
              <a:t>רות' </a:t>
            </a:r>
            <a:r>
              <a:rPr lang="he-IL" dirty="0"/>
              <a:t>ימשיך להימנות על הסגל האקדמאי </a:t>
            </a:r>
            <a:r>
              <a:rPr lang="he-IL" dirty="0" smtClean="0"/>
              <a:t>של אוניברסיטת "בר אילן", </a:t>
            </a:r>
            <a:r>
              <a:rPr lang="he-IL" dirty="0"/>
              <a:t>אולם בפועל לא </a:t>
            </a:r>
            <a:r>
              <a:rPr lang="he-IL" dirty="0" err="1"/>
              <a:t>יתן</a:t>
            </a:r>
            <a:r>
              <a:rPr lang="he-IL" dirty="0"/>
              <a:t> </a:t>
            </a:r>
            <a:r>
              <a:rPr lang="he-IL" dirty="0" smtClean="0"/>
              <a:t>הרצאות באוניברסיטה</a:t>
            </a:r>
            <a:r>
              <a:rPr lang="he-IL" dirty="0"/>
              <a:t>. סיכום זה נתקבל ע"י </a:t>
            </a:r>
            <a:r>
              <a:rPr lang="he-IL" dirty="0" smtClean="0"/>
              <a:t>השרים מ. ח. שפירא וד"ר ז. </a:t>
            </a:r>
            <a:r>
              <a:rPr lang="he-IL" dirty="0" err="1" smtClean="0"/>
              <a:t>ורהפטיג</a:t>
            </a:r>
            <a:r>
              <a:rPr lang="he-IL" dirty="0" smtClean="0"/>
              <a:t>, </a:t>
            </a:r>
            <a:r>
              <a:rPr lang="he-IL" dirty="0"/>
              <a:t>בתיאום עם הנהלת "בר-אילן". </a:t>
            </a:r>
            <a:br>
              <a:rPr lang="he-IL" dirty="0"/>
            </a:br>
            <a:r>
              <a:rPr lang="he-IL" dirty="0"/>
              <a:t>ביצוע הסיכום מותנה בכך </a:t>
            </a:r>
            <a:r>
              <a:rPr lang="he-IL" dirty="0" smtClean="0"/>
              <a:t>שגם הרב צבי יהודה הכהן קוק ראש ישיבת "מרכז הרב", </a:t>
            </a:r>
            <a:r>
              <a:rPr lang="he-IL" dirty="0"/>
              <a:t>אשר בשעתו היה מהמבקרים העיקריים של הזמנת הפרופ' </a:t>
            </a:r>
            <a:r>
              <a:rPr lang="he-IL" dirty="0" smtClean="0"/>
              <a:t>רות' </a:t>
            </a:r>
            <a:r>
              <a:rPr lang="he-IL" dirty="0"/>
              <a:t>ע"י "בר-אילן", </a:t>
            </a:r>
            <a:r>
              <a:rPr lang="he-IL" dirty="0" err="1"/>
              <a:t>יתן</a:t>
            </a:r>
            <a:r>
              <a:rPr lang="he-IL" dirty="0"/>
              <a:t> את הסכמתו להסדר המוצע. כפי שנודע מתנגד הרב צ. י. קוק גם להסדר זה. באחרונה קיבל הרב צ. י. קוק שלושה מכתבים מפרופ' </a:t>
            </a:r>
            <a:r>
              <a:rPr lang="he-IL" dirty="0" smtClean="0"/>
              <a:t>רות' </a:t>
            </a:r>
            <a:r>
              <a:rPr lang="he-IL" dirty="0"/>
              <a:t>ובהם קובל הפרופסור על "קבלת הפנים" ש "זכה" בבואו </a:t>
            </a:r>
            <a:r>
              <a:rPr lang="he-IL" dirty="0" smtClean="0"/>
              <a:t>להשתקע בארץ.   </a:t>
            </a:r>
            <a:endParaRPr lang="he-IL" dirty="0"/>
          </a:p>
          <a:p>
            <a:pPr algn="just"/>
            <a:r>
              <a:rPr lang="he-IL" dirty="0" smtClean="0"/>
              <a:t>הפרופ</a:t>
            </a:r>
            <a:r>
              <a:rPr lang="he-IL"/>
              <a:t>' </a:t>
            </a:r>
            <a:r>
              <a:rPr lang="he-IL" smtClean="0"/>
              <a:t>ס. </a:t>
            </a:r>
            <a:r>
              <a:rPr lang="he-IL" dirty="0" smtClean="0"/>
              <a:t>רות' </a:t>
            </a:r>
            <a:r>
              <a:rPr lang="he-IL" dirty="0"/>
              <a:t>הולך ומחלים מהתקפת הלב בה לקה בעקבות הסערה שהתעוררה בעניין זה. </a:t>
            </a:r>
          </a:p>
        </p:txBody>
      </p:sp>
    </p:spTree>
    <p:extLst>
      <p:ext uri="{BB962C8B-B14F-4D97-AF65-F5344CB8AC3E}">
        <p14:creationId xmlns:p14="http://schemas.microsoft.com/office/powerpoint/2010/main" val="3638834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61777" y="1700808"/>
            <a:ext cx="6419775" cy="1477328"/>
          </a:xfrm>
          <a:prstGeom prst="rect">
            <a:avLst/>
          </a:prstGeom>
          <a:noFill/>
        </p:spPr>
        <p:txBody>
          <a:bodyPr wrap="square" rtlCol="1">
            <a:spAutoFit/>
          </a:bodyPr>
          <a:lstStyle/>
          <a:p>
            <a:pPr>
              <a:lnSpc>
                <a:spcPct val="150000"/>
              </a:lnSpc>
            </a:pPr>
            <a:r>
              <a:rPr lang="he-IL" dirty="0" smtClean="0"/>
              <a:t>פרופ' רות' ביקש לפגוש את </a:t>
            </a:r>
            <a:r>
              <a:rPr lang="he-IL" dirty="0" err="1" smtClean="0"/>
              <a:t>הרצי"ה</a:t>
            </a:r>
            <a:r>
              <a:rPr lang="he-IL" dirty="0" smtClean="0"/>
              <a:t>,</a:t>
            </a:r>
          </a:p>
          <a:p>
            <a:pPr>
              <a:lnSpc>
                <a:spcPct val="150000"/>
              </a:lnSpc>
            </a:pPr>
            <a:r>
              <a:rPr lang="he-IL" dirty="0" err="1" smtClean="0"/>
              <a:t>הרצי"ה</a:t>
            </a:r>
            <a:r>
              <a:rPr lang="he-IL" dirty="0" smtClean="0"/>
              <a:t> השיב: "</a:t>
            </a:r>
            <a:r>
              <a:rPr lang="he-IL" dirty="0" err="1" smtClean="0"/>
              <a:t>רב'עס</a:t>
            </a:r>
            <a:r>
              <a:rPr lang="he-IL" dirty="0" smtClean="0"/>
              <a:t> לא חוזרים בתשובה ... "</a:t>
            </a:r>
          </a:p>
          <a:p>
            <a:endParaRPr lang="he-IL" dirty="0"/>
          </a:p>
          <a:p>
            <a:pPr algn="l"/>
            <a:r>
              <a:rPr lang="he-IL" b="1" dirty="0" smtClean="0"/>
              <a:t>הרב יעקב </a:t>
            </a:r>
            <a:r>
              <a:rPr lang="he-IL" b="1" dirty="0" err="1" smtClean="0"/>
              <a:t>פילבר</a:t>
            </a:r>
            <a:endParaRPr lang="he-IL" b="1" dirty="0"/>
          </a:p>
        </p:txBody>
      </p:sp>
    </p:spTree>
    <p:extLst>
      <p:ext uri="{BB962C8B-B14F-4D97-AF65-F5344CB8AC3E}">
        <p14:creationId xmlns:p14="http://schemas.microsoft.com/office/powerpoint/2010/main" val="26434166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052736"/>
            <a:ext cx="7128792" cy="4247317"/>
          </a:xfrm>
          <a:prstGeom prst="rect">
            <a:avLst/>
          </a:prstGeom>
          <a:noFill/>
        </p:spPr>
        <p:txBody>
          <a:bodyPr wrap="square" rtlCol="1">
            <a:spAutoFit/>
          </a:bodyPr>
          <a:lstStyle/>
          <a:p>
            <a:pPr algn="just"/>
            <a:r>
              <a:rPr lang="he-IL" dirty="0" smtClean="0"/>
              <a:t>ב"ה, ד' שבט </a:t>
            </a:r>
            <a:r>
              <a:rPr lang="he-IL" dirty="0" err="1" smtClean="0"/>
              <a:t>התשכ"ו</a:t>
            </a:r>
            <a:endParaRPr lang="he-IL" dirty="0" smtClean="0"/>
          </a:p>
          <a:p>
            <a:pPr algn="just"/>
            <a:endParaRPr lang="he-IL" dirty="0" smtClean="0"/>
          </a:p>
          <a:p>
            <a:pPr algn="just"/>
            <a:r>
              <a:rPr lang="he-IL" dirty="0" smtClean="0"/>
              <a:t>לכבוד </a:t>
            </a:r>
            <a:r>
              <a:rPr lang="he-IL" dirty="0" err="1" smtClean="0"/>
              <a:t>המפד"ל</a:t>
            </a:r>
            <a:r>
              <a:rPr lang="he-IL" dirty="0" smtClean="0"/>
              <a:t>, כל ברכת ה',</a:t>
            </a:r>
          </a:p>
          <a:p>
            <a:pPr algn="just"/>
            <a:endParaRPr lang="he-IL" dirty="0" smtClean="0"/>
          </a:p>
          <a:p>
            <a:pPr algn="just"/>
            <a:r>
              <a:rPr lang="he-IL" dirty="0" smtClean="0"/>
              <a:t>ללא </a:t>
            </a:r>
            <a:r>
              <a:rPr lang="he-IL" dirty="0" err="1" smtClean="0"/>
              <a:t>שאלתוני</a:t>
            </a:r>
            <a:r>
              <a:rPr lang="he-IL" dirty="0" smtClean="0"/>
              <a:t> וללא נדרשתי, הנני כעת, כלפי הופעת מגמות מכאיבות להחליש את </a:t>
            </a:r>
            <a:r>
              <a:rPr lang="he-IL" dirty="0" err="1" smtClean="0"/>
              <a:t>המפד"ל</a:t>
            </a:r>
            <a:r>
              <a:rPr lang="he-IL" dirty="0" smtClean="0"/>
              <a:t>, מחויב להודיע לכם ולהצהיר לכם – למרות המשך המצב ביחס לאותה התסבוכת הידועה, שהוא מעכב אותי עוד מהשתייכות לאיזו פעילות </a:t>
            </a:r>
            <a:r>
              <a:rPr lang="he-IL" dirty="0" err="1" smtClean="0"/>
              <a:t>מפד"לית</a:t>
            </a:r>
            <a:r>
              <a:rPr lang="he-IL" dirty="0" smtClean="0"/>
              <a:t> – בבירור גמור את שייכותי ונאמנותי השלימה והמוחלטת לתנועתנו... ואת סלידתי מכל כיוון להחלישה ולנגח בה, אע"פ שיש בה עוד כמה צדדים שצריכים תיקון ושכלול.</a:t>
            </a:r>
          </a:p>
          <a:p>
            <a:pPr algn="just"/>
            <a:endParaRPr lang="he-IL" dirty="0" smtClean="0"/>
          </a:p>
          <a:p>
            <a:pPr algn="just"/>
            <a:r>
              <a:rPr lang="he-IL" dirty="0" smtClean="0"/>
              <a:t>אם תרצו לפרסם את זה, הנני מודה לכם מראש על כך.</a:t>
            </a:r>
          </a:p>
          <a:p>
            <a:pPr algn="just"/>
            <a:endParaRPr lang="he-IL" dirty="0" smtClean="0"/>
          </a:p>
          <a:p>
            <a:pPr algn="l"/>
            <a:r>
              <a:rPr lang="he-IL" dirty="0" smtClean="0"/>
              <a:t>ברחשי כבוד...</a:t>
            </a:r>
          </a:p>
          <a:p>
            <a:pPr algn="l"/>
            <a:r>
              <a:rPr lang="he-IL" b="1" dirty="0" smtClean="0"/>
              <a:t>צבי יהודה הכהן קוק</a:t>
            </a:r>
            <a:endParaRPr lang="he-IL" b="1" dirty="0"/>
          </a:p>
        </p:txBody>
      </p:sp>
    </p:spTree>
    <p:extLst>
      <p:ext uri="{BB962C8B-B14F-4D97-AF65-F5344CB8AC3E}">
        <p14:creationId xmlns:p14="http://schemas.microsoft.com/office/powerpoint/2010/main" val="87315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1556792"/>
            <a:ext cx="6696744" cy="2118529"/>
          </a:xfrm>
          <a:prstGeom prst="rect">
            <a:avLst/>
          </a:prstGeom>
          <a:noFill/>
        </p:spPr>
        <p:txBody>
          <a:bodyPr wrap="square" rtlCol="1">
            <a:spAutoFit/>
          </a:bodyPr>
          <a:lstStyle/>
          <a:p>
            <a:pPr algn="just">
              <a:lnSpc>
                <a:spcPct val="150000"/>
              </a:lnSpc>
            </a:pPr>
            <a:r>
              <a:rPr lang="he-IL" dirty="0" smtClean="0"/>
              <a:t>כאשר הרב ... אשר לימד תנ"ך ב'ישיבה לצעירים' התחיל ללמוד תנ"ך באוניברסיטה, שאלתי את </a:t>
            </a:r>
            <a:r>
              <a:rPr lang="he-IL" dirty="0" err="1" smtClean="0"/>
              <a:t>הרצי"ה</a:t>
            </a:r>
            <a:r>
              <a:rPr lang="he-IL" dirty="0" smtClean="0"/>
              <a:t> כיצד לנהוג.</a:t>
            </a:r>
          </a:p>
          <a:p>
            <a:pPr algn="just">
              <a:lnSpc>
                <a:spcPct val="150000"/>
              </a:lnSpc>
            </a:pPr>
            <a:r>
              <a:rPr lang="he-IL" dirty="0" err="1" smtClean="0"/>
              <a:t>הרצי"ה</a:t>
            </a:r>
            <a:r>
              <a:rPr lang="he-IL" dirty="0" smtClean="0"/>
              <a:t> השיבני ש"אוניברסיטה זה מקום מסוכן". לכן, כל עוד הוא לומד שם – שלא ילמד בישיבה; לכשיסיים, תתהה על קנקנו.</a:t>
            </a:r>
          </a:p>
          <a:p>
            <a:pPr algn="l">
              <a:lnSpc>
                <a:spcPct val="150000"/>
              </a:lnSpc>
            </a:pPr>
            <a:r>
              <a:rPr lang="he-IL" b="1" dirty="0" smtClean="0"/>
              <a:t>הרב יעקב </a:t>
            </a:r>
            <a:r>
              <a:rPr lang="he-IL" b="1" dirty="0" err="1" smtClean="0"/>
              <a:t>פילבר</a:t>
            </a:r>
            <a:r>
              <a:rPr lang="he-IL" b="1" dirty="0" smtClean="0"/>
              <a:t> </a:t>
            </a:r>
            <a:endParaRPr lang="he-IL" b="1" dirty="0"/>
          </a:p>
        </p:txBody>
      </p:sp>
    </p:spTree>
    <p:extLst>
      <p:ext uri="{BB962C8B-B14F-4D97-AF65-F5344CB8AC3E}">
        <p14:creationId xmlns:p14="http://schemas.microsoft.com/office/powerpoint/2010/main" val="3644576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1268760"/>
            <a:ext cx="7128792" cy="4185761"/>
          </a:xfrm>
          <a:prstGeom prst="rect">
            <a:avLst/>
          </a:prstGeom>
          <a:noFill/>
        </p:spPr>
        <p:txBody>
          <a:bodyPr wrap="square" rtlCol="1">
            <a:spAutoFit/>
          </a:bodyPr>
          <a:lstStyle/>
          <a:p>
            <a:pPr algn="just"/>
            <a:r>
              <a:rPr lang="he-IL" sz="1400" dirty="0" smtClean="0"/>
              <a:t>פעם שאל אותי בחור אחד על ההתנגשויות שיש בין האמונה למדע או בין הדת למדע... איך אפשר לישבן. עניתי לו במכתב שיש שתי תשובות בדבר, ואלו הן בקיצור. התשובה הראשונה היא קלה ופשוטה. לפעמים נראה כאילו יש סתירה אבל באמת אין סתירה, כי צריך לברר את שני הצדדים... אם כל מה שאומרים בשם המדע הוא באמת מדע – לא כל מה שנאמר ע"י מורה לפיסיקה בכיתה ט' בשם המדע הוא באמת מדע... וגם... אם כל מה שאומרים בשם התורה הוא באמת אמיתה של תורה או שאינו אלא הבנה שטחית של תורה... אחרי שמתבררים </a:t>
            </a:r>
            <a:r>
              <a:rPr lang="he-IL" sz="1400" dirty="0" err="1" smtClean="0"/>
              <a:t>ענינים</a:t>
            </a:r>
            <a:r>
              <a:rPr lang="he-IL" sz="1400" dirty="0" smtClean="0"/>
              <a:t> אלו יקל החשבון מאוד. רק אחוז קטן יישאר. </a:t>
            </a:r>
            <a:r>
              <a:rPr lang="he-IL" sz="1400" dirty="0"/>
              <a:t>ז</a:t>
            </a:r>
            <a:r>
              <a:rPr lang="he-IL" sz="1400" dirty="0" smtClean="0"/>
              <a:t>ה הברור הראשוני והפשוט...</a:t>
            </a:r>
          </a:p>
          <a:p>
            <a:pPr algn="just"/>
            <a:r>
              <a:rPr lang="he-IL" sz="1400" dirty="0" smtClean="0"/>
              <a:t>ועכשיו אנו באים לתשובה </a:t>
            </a:r>
            <a:r>
              <a:rPr lang="he-IL" sz="1400" dirty="0" err="1" smtClean="0"/>
              <a:t>השניה</a:t>
            </a:r>
            <a:r>
              <a:rPr lang="he-IL" sz="1400" dirty="0" smtClean="0"/>
              <a:t> היותר עמוקה והיותר עצומה... לאדם יש כשרון אדיר של הבנה שכלית שנתן לו רבש"ע... וזה צלם </a:t>
            </a:r>
            <a:r>
              <a:rPr lang="he-IL" sz="1400" dirty="0" err="1" smtClean="0"/>
              <a:t>האלהים</a:t>
            </a:r>
            <a:r>
              <a:rPr lang="he-IL" sz="1400" dirty="0" smtClean="0"/>
              <a:t> שבאדם... יש חלק קטן של המציאות שמוכר לנו ע"י הכוח השכלי שלנו, ואנחנו אומרים שזה אמת, שזה </a:t>
            </a:r>
            <a:r>
              <a:rPr lang="he-IL" sz="1400" dirty="0" err="1" smtClean="0"/>
              <a:t>בודאי</a:t>
            </a:r>
            <a:r>
              <a:rPr lang="he-IL" sz="1400" dirty="0" smtClean="0"/>
              <a:t> אמת. אבל </a:t>
            </a:r>
            <a:r>
              <a:rPr lang="he-IL" sz="1400" dirty="0" err="1" smtClean="0"/>
              <a:t>האמיתיות</a:t>
            </a:r>
            <a:r>
              <a:rPr lang="he-IL" sz="1400" dirty="0" smtClean="0"/>
              <a:t> הזאת שאנו מגיעים אליה זאת אמת רק ע"פ ההבנה השכלית של האדם... ועל אף גדלות האדם וענקיותו, האמת הזאת הינה רק חלקית. אנחנו רק פירור קטן בכל העולם ובכל העולמות, הידועים והלא ידועים (ומדברים כאילו כולם ידועים!)... ולכן ישנן שתי </a:t>
            </a:r>
            <a:r>
              <a:rPr lang="he-IL" sz="1400" dirty="0" err="1" smtClean="0"/>
              <a:t>אמיתיות</a:t>
            </a:r>
            <a:r>
              <a:rPr lang="he-IL" sz="1400" dirty="0" smtClean="0"/>
              <a:t> – האמת שלנו... היא אמת אבל חלקית, וישנה אמת כללית, </a:t>
            </a:r>
            <a:r>
              <a:rPr lang="he-IL" sz="1400" dirty="0" err="1" smtClean="0"/>
              <a:t>שלמותית</a:t>
            </a:r>
            <a:r>
              <a:rPr lang="he-IL" sz="1400" dirty="0" smtClean="0"/>
              <a:t>, אבסולוטית. ישנה אמת אנושית וישנה אמת אלוהית, ישנה אמת זמנית וישנה אמת נצחית... </a:t>
            </a:r>
          </a:p>
          <a:p>
            <a:pPr algn="just"/>
            <a:r>
              <a:rPr lang="he-IL" sz="1400" dirty="0" smtClean="0"/>
              <a:t>האמת המדעית היא אמת לפי מצבנו בבריאה, וגם היא מתגלה בהדרגה... ולעומת זאת ההנהגה </a:t>
            </a:r>
            <a:r>
              <a:rPr lang="he-IL" sz="1400" dirty="0" err="1" smtClean="0"/>
              <a:t>האלהית</a:t>
            </a:r>
            <a:r>
              <a:rPr lang="he-IL" sz="1400" dirty="0" smtClean="0"/>
              <a:t> העליונה היא ממשלת כל דור ודור והיא מלכות כל העולמים... </a:t>
            </a:r>
          </a:p>
          <a:p>
            <a:pPr algn="just"/>
            <a:endParaRPr lang="he-IL" sz="1400" dirty="0" smtClean="0"/>
          </a:p>
          <a:p>
            <a:pPr algn="l"/>
            <a:r>
              <a:rPr lang="he-IL" sz="1400" b="1" dirty="0" smtClean="0"/>
              <a:t>הרב שלמה אבינר, שיחות הרב צבי יהודה (2, </a:t>
            </a:r>
            <a:r>
              <a:rPr lang="he-IL" sz="1400" b="1" dirty="0" err="1" smtClean="0"/>
              <a:t>תש"ם</a:t>
            </a:r>
            <a:r>
              <a:rPr lang="he-IL" sz="1400" b="1" dirty="0" smtClean="0"/>
              <a:t>): אמונה ומדע, עמ' 1-8</a:t>
            </a:r>
          </a:p>
          <a:p>
            <a:pPr algn="l"/>
            <a:r>
              <a:rPr lang="he-IL" sz="1400" b="1" dirty="0" smtClean="0"/>
              <a:t>[והנ"ל, שם (15) : אמונה, עמ' 11-13]</a:t>
            </a:r>
            <a:endParaRPr lang="he-IL" sz="1400" b="1" dirty="0"/>
          </a:p>
        </p:txBody>
      </p:sp>
    </p:spTree>
    <p:extLst>
      <p:ext uri="{BB962C8B-B14F-4D97-AF65-F5344CB8AC3E}">
        <p14:creationId xmlns:p14="http://schemas.microsoft.com/office/powerpoint/2010/main" val="1663503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484784"/>
            <a:ext cx="7128792" cy="3570208"/>
          </a:xfrm>
          <a:prstGeom prst="rect">
            <a:avLst/>
          </a:prstGeom>
          <a:noFill/>
        </p:spPr>
        <p:txBody>
          <a:bodyPr wrap="square" rtlCol="1">
            <a:spAutoFit/>
          </a:bodyPr>
          <a:lstStyle/>
          <a:p>
            <a:pPr algn="just"/>
            <a:r>
              <a:rPr lang="he-IL" sz="1600" dirty="0"/>
              <a:t>שאלה: אבל יש גם סתירות בין התורה והמדע בתחום הפיסיקה ההלכתית, למשל '</a:t>
            </a:r>
            <a:r>
              <a:rPr lang="he-IL" sz="1600" dirty="0" err="1"/>
              <a:t>תתאה</a:t>
            </a:r>
            <a:r>
              <a:rPr lang="he-IL" sz="1600" dirty="0"/>
              <a:t> גבר' וכדו'.</a:t>
            </a:r>
          </a:p>
          <a:p>
            <a:pPr algn="just"/>
            <a:r>
              <a:rPr lang="he-IL" sz="1600" dirty="0"/>
              <a:t>תשובה: זאת נקודה פרטית שמתבררת מתוך הבנה כללית של כל </a:t>
            </a:r>
            <a:r>
              <a:rPr lang="he-IL" sz="1600" dirty="0" err="1"/>
              <a:t>הענינים</a:t>
            </a:r>
            <a:r>
              <a:rPr lang="he-IL" sz="1600" dirty="0"/>
              <a:t> "המדעיים" של חז"ל... המדע אינו המקצוע של שלנו </a:t>
            </a:r>
            <a:r>
              <a:rPr lang="he-IL" sz="1600" dirty="0" err="1"/>
              <a:t>בלמודנו</a:t>
            </a:r>
            <a:r>
              <a:rPr lang="he-IL" sz="1600" dirty="0"/>
              <a:t> את התורה או את הגמרא. הם אינם באים בשביל ללמדנו פיסיקה או מקצוע אחר... כל הבירורים הפיסיקליים, כימיקליים או חברתיים נזכרו רק בקשר למה שנוגע אלינו, לתורה ולהלכה. אין הכוונה לבירור </a:t>
            </a:r>
            <a:r>
              <a:rPr lang="he-IL" sz="1600" dirty="0" err="1"/>
              <a:t>אוביקטיבי</a:t>
            </a:r>
            <a:r>
              <a:rPr lang="he-IL" sz="1600" dirty="0"/>
              <a:t> של דברים במציאות ובעולם, וכל הבירורים בהגדרות ה"מדעיות" אינן אלא לדעת באיזה מידה זה נקרא כך לגבי ההלכה... הבירור אינו </a:t>
            </a:r>
            <a:r>
              <a:rPr lang="he-IL" sz="1600" dirty="0" err="1"/>
              <a:t>אוביקטיבי</a:t>
            </a:r>
            <a:r>
              <a:rPr lang="he-IL" sz="1600" dirty="0"/>
              <a:t>, לגבי הדבר עצמו, אלא </a:t>
            </a:r>
            <a:r>
              <a:rPr lang="he-IL" sz="1600" dirty="0" err="1"/>
              <a:t>סוביקטיבי</a:t>
            </a:r>
            <a:r>
              <a:rPr lang="he-IL" sz="1600" dirty="0"/>
              <a:t>, במה שנוגע לנו</a:t>
            </a:r>
            <a:r>
              <a:rPr lang="he-IL" sz="1600" dirty="0" smtClean="0"/>
              <a:t>...</a:t>
            </a:r>
          </a:p>
          <a:p>
            <a:pPr algn="just"/>
            <a:r>
              <a:rPr lang="he-IL" sz="1600" dirty="0" smtClean="0"/>
              <a:t>... לפעמים יש מחלוקות וסתירות לגבי עובדות ולא לגבי מובנן ההלכתי. למשל, אם פרט מסוים בבית המקדש היה כך או כך. אבל זהו סוג אחר של עובדה: עובדה ששייכת לעבר ובמשך השנים נשכח הדבר, ואין כאן סתירה... אורך הזמן משכיח...</a:t>
            </a:r>
          </a:p>
          <a:p>
            <a:pPr algn="l"/>
            <a:r>
              <a:rPr lang="he-IL" sz="1600" b="1" dirty="0" smtClean="0"/>
              <a:t>שם</a:t>
            </a:r>
            <a:endParaRPr lang="he-IL" sz="1600" b="1" dirty="0"/>
          </a:p>
          <a:p>
            <a:pPr algn="just"/>
            <a:endParaRPr lang="he-IL" dirty="0"/>
          </a:p>
        </p:txBody>
      </p:sp>
    </p:spTree>
    <p:extLst>
      <p:ext uri="{BB962C8B-B14F-4D97-AF65-F5344CB8AC3E}">
        <p14:creationId xmlns:p14="http://schemas.microsoft.com/office/powerpoint/2010/main" val="20354191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484784"/>
            <a:ext cx="7128792" cy="2862322"/>
          </a:xfrm>
          <a:prstGeom prst="rect">
            <a:avLst/>
          </a:prstGeom>
          <a:noFill/>
        </p:spPr>
        <p:txBody>
          <a:bodyPr wrap="square" rtlCol="1">
            <a:spAutoFit/>
          </a:bodyPr>
          <a:lstStyle/>
          <a:p>
            <a:pPr algn="just"/>
            <a:r>
              <a:rPr lang="he-IL" dirty="0" smtClean="0"/>
              <a:t>"מדע המקרא"</a:t>
            </a:r>
          </a:p>
          <a:p>
            <a:pPr algn="just"/>
            <a:r>
              <a:rPr lang="he-IL" dirty="0" smtClean="0"/>
              <a:t>יש גויים המכנים עצמם אנשי מדע, שאין להם שום שייכות להבנת דברים שמימיים גדולים, הניגשים לדברי קדושה וחותכים אותם לחתיכות-חתיכות. לפעולה מנוולת זאת הם קוראים "מדע המקרא". הם מחליטים שפסוק </a:t>
            </a:r>
            <a:r>
              <a:rPr lang="he-IL" dirty="0" err="1" smtClean="0"/>
              <a:t>מסויים</a:t>
            </a:r>
            <a:r>
              <a:rPr lang="he-IL" dirty="0" smtClean="0"/>
              <a:t> שייך לדור פלוני, </a:t>
            </a:r>
            <a:r>
              <a:rPr lang="he-IL" dirty="0"/>
              <a:t>ו</a:t>
            </a:r>
            <a:r>
              <a:rPr lang="he-IL" dirty="0" smtClean="0"/>
              <a:t>פסוק אחר לדור אחר וכדומה. לצערנו יש גם אנשים בתוכנו, בתוך עם ישראל, שנמשכו אחרי גויים אלה... גם את הגמרא עצמה אפשר ללמוד בצורה "מדעית"... לצערנו, יש גם בינינו תינוקות שנשבו הנמשכים אחריהם.</a:t>
            </a:r>
          </a:p>
          <a:p>
            <a:pPr algn="just"/>
            <a:endParaRPr lang="he-IL" dirty="0"/>
          </a:p>
          <a:p>
            <a:pPr algn="l"/>
            <a:r>
              <a:rPr lang="he-IL" b="1" dirty="0" smtClean="0"/>
              <a:t>הרב </a:t>
            </a:r>
            <a:r>
              <a:rPr lang="he-IL" b="1" dirty="0"/>
              <a:t>שלמה אבינר, שיחות הרב צבי </a:t>
            </a:r>
            <a:r>
              <a:rPr lang="he-IL" b="1" dirty="0" smtClean="0"/>
              <a:t>יהודה: אמונה (שם)</a:t>
            </a:r>
            <a:endParaRPr lang="he-IL" b="1" dirty="0"/>
          </a:p>
          <a:p>
            <a:pPr algn="just"/>
            <a:endParaRPr lang="he-IL" dirty="0"/>
          </a:p>
        </p:txBody>
      </p:sp>
    </p:spTree>
    <p:extLst>
      <p:ext uri="{BB962C8B-B14F-4D97-AF65-F5344CB8AC3E}">
        <p14:creationId xmlns:p14="http://schemas.microsoft.com/office/powerpoint/2010/main" val="42631480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7247" y="1096451"/>
            <a:ext cx="7344816" cy="1477328"/>
          </a:xfrm>
          <a:prstGeom prst="rect">
            <a:avLst/>
          </a:prstGeom>
          <a:noFill/>
        </p:spPr>
        <p:txBody>
          <a:bodyPr wrap="square" rtlCol="1">
            <a:spAutoFit/>
          </a:bodyPr>
          <a:lstStyle/>
          <a:p>
            <a:pPr algn="just"/>
            <a:r>
              <a:rPr lang="he-IL" dirty="0" smtClean="0"/>
              <a:t> וב"ה </a:t>
            </a:r>
            <a:r>
              <a:rPr lang="he-IL" dirty="0"/>
              <a:t>שאני יכול לצאת ידי חובתי כמעט במכתבו של בני שי', אשר הוא ת"ל הוא כמעט האחד עמי המתרגל לעמוד על דעתי ולהקשיב את שיח נשמתי. נפשו ב"ה טהורה היא ועדינה, והוא מבוסם ב"ה בהמון רעיונות טובים מאירים, שיהיו בע"ה לברכה לו </a:t>
            </a:r>
            <a:r>
              <a:rPr lang="he-IL" dirty="0" smtClean="0"/>
              <a:t>ולעולם. </a:t>
            </a:r>
          </a:p>
          <a:p>
            <a:pPr algn="l"/>
            <a:r>
              <a:rPr lang="he-IL" b="1" dirty="0" smtClean="0"/>
              <a:t>אגרות הראיה א', קב</a:t>
            </a:r>
            <a:endParaRPr lang="he-IL" b="1" dirty="0"/>
          </a:p>
        </p:txBody>
      </p:sp>
      <p:sp>
        <p:nvSpPr>
          <p:cNvPr id="3" name="TextBox 2"/>
          <p:cNvSpPr txBox="1"/>
          <p:nvPr/>
        </p:nvSpPr>
        <p:spPr>
          <a:xfrm>
            <a:off x="1475656" y="2555612"/>
            <a:ext cx="7344816" cy="1754326"/>
          </a:xfrm>
          <a:prstGeom prst="rect">
            <a:avLst/>
          </a:prstGeom>
          <a:noFill/>
        </p:spPr>
        <p:txBody>
          <a:bodyPr wrap="square" rtlCol="1">
            <a:spAutoFit/>
          </a:bodyPr>
          <a:lstStyle/>
          <a:p>
            <a:pPr algn="just"/>
            <a:r>
              <a:rPr lang="he-IL" dirty="0" smtClean="0"/>
              <a:t>הנני ממנה בזה את בני הרב צבי יהודה הכהן קוק להיות בא-כחי בכל עניני הישיבה הגדולה, העולמית, המרכזית, שלנו, בין במצב הרוחני שלה, בין במצב </a:t>
            </a:r>
            <a:r>
              <a:rPr lang="he-IL" dirty="0" err="1" smtClean="0"/>
              <a:t>החמרי</a:t>
            </a:r>
            <a:r>
              <a:rPr lang="he-IL" dirty="0" smtClean="0"/>
              <a:t> שלה, וידו כידי ופיו כפי </a:t>
            </a:r>
            <a:r>
              <a:rPr lang="he-IL" dirty="0" err="1" smtClean="0"/>
              <a:t>ועשיתו</a:t>
            </a:r>
            <a:r>
              <a:rPr lang="he-IL" dirty="0" smtClean="0"/>
              <a:t> </a:t>
            </a:r>
            <a:r>
              <a:rPr lang="he-IL" dirty="0" err="1" smtClean="0"/>
              <a:t>כעשיתי</a:t>
            </a:r>
            <a:r>
              <a:rPr lang="he-IL" dirty="0" smtClean="0"/>
              <a:t>, וכל הרשאה וביאת-</a:t>
            </a:r>
            <a:r>
              <a:rPr lang="he-IL" dirty="0" err="1" smtClean="0"/>
              <a:t>כח</a:t>
            </a:r>
            <a:r>
              <a:rPr lang="he-IL" dirty="0" smtClean="0"/>
              <a:t> אחרת שיצאו ממני עד הזמן </a:t>
            </a:r>
            <a:r>
              <a:rPr lang="he-IL" dirty="0" err="1" smtClean="0"/>
              <a:t>דלמטה</a:t>
            </a:r>
            <a:r>
              <a:rPr lang="he-IL" dirty="0" smtClean="0"/>
              <a:t> הם בטלים. וביאת-</a:t>
            </a:r>
            <a:r>
              <a:rPr lang="he-IL" dirty="0" err="1" smtClean="0"/>
              <a:t>כח</a:t>
            </a:r>
            <a:r>
              <a:rPr lang="he-IL" dirty="0" smtClean="0"/>
              <a:t> זו קיימת בכל תוקף ועוז. ולאות אמת וצדק באתי על החתום י"ג כסלו תרפ"ח </a:t>
            </a:r>
            <a:r>
              <a:rPr lang="he-IL" dirty="0" err="1" smtClean="0"/>
              <a:t>פעה"ק</a:t>
            </a:r>
            <a:r>
              <a:rPr lang="he-IL" dirty="0" smtClean="0"/>
              <a:t> ירושלים.    אברהם יצחק הכהן קוק.</a:t>
            </a:r>
          </a:p>
          <a:p>
            <a:pPr algn="l"/>
            <a:r>
              <a:rPr lang="he-IL" b="1" dirty="0" smtClean="0"/>
              <a:t>אור לנתיבתי, עמ' שעז (מתוך </a:t>
            </a:r>
            <a:r>
              <a:rPr lang="he-IL" b="1" dirty="0" err="1" smtClean="0"/>
              <a:t>כתי"ק</a:t>
            </a:r>
            <a:r>
              <a:rPr lang="he-IL" b="1" dirty="0" smtClean="0"/>
              <a:t> של מרן הרב זצ"ל)</a:t>
            </a:r>
            <a:endParaRPr lang="he-IL" b="1" dirty="0"/>
          </a:p>
        </p:txBody>
      </p:sp>
      <p:sp>
        <p:nvSpPr>
          <p:cNvPr id="4" name="TextBox 3"/>
          <p:cNvSpPr txBox="1"/>
          <p:nvPr/>
        </p:nvSpPr>
        <p:spPr>
          <a:xfrm>
            <a:off x="1440953" y="4355812"/>
            <a:ext cx="7353225" cy="369332"/>
          </a:xfrm>
          <a:prstGeom prst="rect">
            <a:avLst/>
          </a:prstGeom>
          <a:noFill/>
        </p:spPr>
        <p:txBody>
          <a:bodyPr wrap="square" rtlCol="1">
            <a:spAutoFit/>
          </a:bodyPr>
          <a:lstStyle/>
          <a:p>
            <a:r>
              <a:rPr lang="he-IL" dirty="0" smtClean="0"/>
              <a:t>"אני ההמשך האבסולוטי של אבא".</a:t>
            </a:r>
            <a:endParaRPr lang="he-IL" dirty="0"/>
          </a:p>
        </p:txBody>
      </p:sp>
      <p:sp>
        <p:nvSpPr>
          <p:cNvPr id="5" name="TextBox 4"/>
          <p:cNvSpPr txBox="1"/>
          <p:nvPr/>
        </p:nvSpPr>
        <p:spPr>
          <a:xfrm>
            <a:off x="1475656" y="4869160"/>
            <a:ext cx="7344816" cy="923330"/>
          </a:xfrm>
          <a:prstGeom prst="rect">
            <a:avLst/>
          </a:prstGeom>
          <a:noFill/>
        </p:spPr>
        <p:txBody>
          <a:bodyPr wrap="square" rtlCol="1">
            <a:spAutoFit/>
          </a:bodyPr>
          <a:lstStyle/>
          <a:p>
            <a:r>
              <a:rPr lang="he-IL" dirty="0" smtClean="0"/>
              <a:t>מה שאני עושה </a:t>
            </a:r>
            <a:r>
              <a:rPr lang="he-IL" dirty="0" err="1" smtClean="0"/>
              <a:t>ועאכ"ו</a:t>
            </a:r>
            <a:r>
              <a:rPr lang="he-IL" dirty="0" smtClean="0"/>
              <a:t> מפרסם הוא מתוך דעה מיושבת ומבוררת, ע"פ שכל מתוך אמתה של תורה </a:t>
            </a:r>
            <a:r>
              <a:rPr lang="he-IL" dirty="0" err="1" smtClean="0"/>
              <a:t>וירא"ה</a:t>
            </a:r>
            <a:r>
              <a:rPr lang="he-IL" dirty="0" smtClean="0"/>
              <a:t> טהורה לשם עבודת ד' וישראל עמו. </a:t>
            </a:r>
          </a:p>
          <a:p>
            <a:pPr algn="l"/>
            <a:r>
              <a:rPr lang="he-IL" b="1" dirty="0" smtClean="0"/>
              <a:t>גאולת אור הצבי עמ' 24, ארץ הצבי עמ' לה</a:t>
            </a:r>
            <a:endParaRPr lang="he-IL" b="1" dirty="0"/>
          </a:p>
        </p:txBody>
      </p:sp>
      <p:sp>
        <p:nvSpPr>
          <p:cNvPr id="6" name="TextBox 5"/>
          <p:cNvSpPr txBox="1"/>
          <p:nvPr/>
        </p:nvSpPr>
        <p:spPr>
          <a:xfrm>
            <a:off x="1599098" y="5805264"/>
            <a:ext cx="7221374" cy="923330"/>
          </a:xfrm>
          <a:prstGeom prst="rect">
            <a:avLst/>
          </a:prstGeom>
          <a:noFill/>
        </p:spPr>
        <p:txBody>
          <a:bodyPr wrap="square" rtlCol="1">
            <a:spAutoFit/>
          </a:bodyPr>
          <a:lstStyle/>
          <a:p>
            <a:r>
              <a:rPr lang="he-IL" dirty="0" smtClean="0"/>
              <a:t>הנני אחראי רק על דברי מעשי וכתבי ולא על שום דברים של אחרים, כאילו בשמי ועל חשבוני.</a:t>
            </a:r>
          </a:p>
          <a:p>
            <a:pPr algn="l"/>
            <a:r>
              <a:rPr lang="he-IL" b="1" dirty="0" smtClean="0"/>
              <a:t>גאולת אור הצבי עמ' 46</a:t>
            </a:r>
            <a:endParaRPr lang="he-IL" b="1" dirty="0"/>
          </a:p>
        </p:txBody>
      </p:sp>
    </p:spTree>
    <p:extLst>
      <p:ext uri="{BB962C8B-B14F-4D97-AF65-F5344CB8AC3E}">
        <p14:creationId xmlns:p14="http://schemas.microsoft.com/office/powerpoint/2010/main" val="19164018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grpId="0" nodeType="afterEffect">
                                  <p:stCondLst>
                                    <p:cond delay="10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2" presetClass="entr" presetSubtype="0" fill="hold" grpId="0" nodeType="afterEffect">
                                  <p:stCondLst>
                                    <p:cond delay="10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79" y="1556792"/>
            <a:ext cx="6787033" cy="738664"/>
          </a:xfrm>
          <a:prstGeom prst="rect">
            <a:avLst/>
          </a:prstGeom>
          <a:noFill/>
        </p:spPr>
        <p:txBody>
          <a:bodyPr wrap="square" rtlCol="1">
            <a:spAutoFit/>
          </a:bodyPr>
          <a:lstStyle/>
          <a:p>
            <a:pPr algn="ctr"/>
            <a:r>
              <a:rPr lang="he-IL" sz="2400" b="1" dirty="0"/>
              <a:t>"והיו עיניך רואות את מוריך</a:t>
            </a:r>
            <a:r>
              <a:rPr lang="he-IL" sz="2400" b="1" dirty="0" smtClean="0"/>
              <a:t>"</a:t>
            </a:r>
          </a:p>
          <a:p>
            <a:pPr algn="ctr"/>
            <a:r>
              <a:rPr lang="he-IL" b="1" dirty="0" smtClean="0"/>
              <a:t>ישעיה </a:t>
            </a:r>
            <a:r>
              <a:rPr lang="he-IL" b="1" dirty="0"/>
              <a:t>ל, </a:t>
            </a:r>
            <a:r>
              <a:rPr lang="he-IL" b="1" dirty="0" smtClean="0"/>
              <a:t>כ</a:t>
            </a:r>
            <a:endParaRPr lang="he-IL" b="1" dirty="0"/>
          </a:p>
        </p:txBody>
      </p:sp>
      <p:sp>
        <p:nvSpPr>
          <p:cNvPr id="3" name="TextBox 2"/>
          <p:cNvSpPr txBox="1"/>
          <p:nvPr/>
        </p:nvSpPr>
        <p:spPr>
          <a:xfrm>
            <a:off x="1475656" y="2708920"/>
            <a:ext cx="6952778" cy="3416320"/>
          </a:xfrm>
          <a:prstGeom prst="rect">
            <a:avLst/>
          </a:prstGeom>
          <a:noFill/>
        </p:spPr>
        <p:txBody>
          <a:bodyPr wrap="square" rtlCol="1">
            <a:spAutoFit/>
          </a:bodyPr>
          <a:lstStyle/>
          <a:p>
            <a:endParaRPr lang="en-US" dirty="0" smtClean="0"/>
          </a:p>
          <a:p>
            <a:pPr algn="ctr">
              <a:lnSpc>
                <a:spcPct val="150000"/>
              </a:lnSpc>
            </a:pPr>
            <a:r>
              <a:rPr lang="he-IL" sz="2400" b="1" dirty="0"/>
              <a:t>מצות עשה להידבק בחכמים, כדי ללמוד ממעשיהם </a:t>
            </a:r>
          </a:p>
          <a:p>
            <a:pPr algn="ctr">
              <a:lnSpc>
                <a:spcPct val="150000"/>
              </a:lnSpc>
            </a:pPr>
            <a:r>
              <a:rPr lang="he-IL" dirty="0" smtClean="0"/>
              <a:t>שנאמר "ובו תדבק" (דברים י, כ), וכי אפשר לאדם להידבק בשכינה, אלא כך אמרו חכמים בפירוש מצוה זו, הידבק בחכמים ותלמידיהם. לפיכך צריך אדם להשתדל... להתחבר להן בכל מיני חיבור, שנאמר "ולדבקה בו" (דברים יא, </a:t>
            </a:r>
            <a:r>
              <a:rPr lang="he-IL" dirty="0" err="1" smtClean="0"/>
              <a:t>כב</a:t>
            </a:r>
            <a:r>
              <a:rPr lang="he-IL" dirty="0" smtClean="0"/>
              <a:t>; שם ל, כ; יהושע </a:t>
            </a:r>
            <a:r>
              <a:rPr lang="he-IL" dirty="0" err="1" smtClean="0"/>
              <a:t>כב</a:t>
            </a:r>
            <a:r>
              <a:rPr lang="he-IL" dirty="0" smtClean="0"/>
              <a:t>, ה), וכן ציוו חכמים ואמרו </a:t>
            </a:r>
            <a:r>
              <a:rPr lang="he-IL" dirty="0" err="1" smtClean="0"/>
              <a:t>והוי</a:t>
            </a:r>
            <a:r>
              <a:rPr lang="he-IL" dirty="0" smtClean="0"/>
              <a:t> מתאבק בעפר רגליהם ושותה בצמא את דבריהם.</a:t>
            </a:r>
          </a:p>
          <a:p>
            <a:pPr algn="ctr">
              <a:lnSpc>
                <a:spcPct val="150000"/>
              </a:lnSpc>
            </a:pPr>
            <a:r>
              <a:rPr lang="he-IL" b="1" dirty="0"/>
              <a:t>רמב"ם, הלכות דעות ו, </a:t>
            </a:r>
            <a:r>
              <a:rPr lang="he-IL" b="1" dirty="0" smtClean="0"/>
              <a:t>ג</a:t>
            </a:r>
            <a:endParaRPr lang="he-IL" b="1" dirty="0"/>
          </a:p>
        </p:txBody>
      </p:sp>
    </p:spTree>
    <p:extLst>
      <p:ext uri="{BB962C8B-B14F-4D97-AF65-F5344CB8AC3E}">
        <p14:creationId xmlns:p14="http://schemas.microsoft.com/office/powerpoint/2010/main" val="32918971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2204864"/>
            <a:ext cx="7344816" cy="1200329"/>
          </a:xfrm>
          <a:prstGeom prst="rect">
            <a:avLst/>
          </a:prstGeom>
          <a:noFill/>
        </p:spPr>
        <p:txBody>
          <a:bodyPr wrap="square" rtlCol="1">
            <a:spAutoFit/>
          </a:bodyPr>
          <a:lstStyle/>
          <a:p>
            <a:pPr marL="285750" indent="-285750" algn="just">
              <a:buFont typeface="Arial" pitchFamily="34" charset="0"/>
              <a:buChar char="•"/>
            </a:pPr>
            <a:r>
              <a:rPr lang="he-IL" b="1" dirty="0" smtClean="0"/>
              <a:t>תרע"ד </a:t>
            </a:r>
            <a:r>
              <a:rPr lang="he-IL" b="1" dirty="0"/>
              <a:t>(1914) -</a:t>
            </a:r>
            <a:r>
              <a:rPr lang="he-IL" dirty="0"/>
              <a:t> לימוד מדעי הרוח באוניברסיטת </a:t>
            </a:r>
            <a:r>
              <a:rPr lang="he-IL" dirty="0" err="1"/>
              <a:t>הלברשטט</a:t>
            </a:r>
            <a:r>
              <a:rPr lang="he-IL" dirty="0"/>
              <a:t> (גרמניה</a:t>
            </a:r>
            <a:r>
              <a:rPr lang="he-IL" dirty="0" smtClean="0"/>
              <a:t>).</a:t>
            </a:r>
          </a:p>
          <a:p>
            <a:pPr marL="285750" indent="-285750" algn="just">
              <a:buFont typeface="Arial" pitchFamily="34" charset="0"/>
              <a:buChar char="•"/>
            </a:pPr>
            <a:endParaRPr lang="he-IL" b="1" dirty="0"/>
          </a:p>
          <a:p>
            <a:pPr marL="285750" indent="-285750" algn="just">
              <a:buFont typeface="Arial" pitchFamily="34" charset="0"/>
              <a:buChar char="•"/>
            </a:pPr>
            <a:r>
              <a:rPr lang="he-IL" b="1" dirty="0" smtClean="0"/>
              <a:t>תרע"ו (1916) </a:t>
            </a:r>
            <a:r>
              <a:rPr lang="he-IL" b="1" dirty="0"/>
              <a:t>–</a:t>
            </a:r>
            <a:r>
              <a:rPr lang="he-IL" dirty="0"/>
              <a:t> בזמן שהותו בעיר נוישאטיל (שוויץ), לומד מתמטיקה גבוהה, פילוסופיה, מדע וצרפתית בעזרת מורה יהודי</a:t>
            </a:r>
            <a:r>
              <a:rPr lang="he-IL" dirty="0" smtClean="0"/>
              <a:t>.</a:t>
            </a: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4012174"/>
            <a:ext cx="1944216" cy="1310365"/>
          </a:xfrm>
          <a:prstGeom prst="rect">
            <a:avLst/>
          </a:prstGeom>
          <a:ln>
            <a:solidFill>
              <a:schemeClr val="tx1"/>
            </a:solidFill>
          </a:ln>
        </p:spPr>
      </p:pic>
      <p:sp>
        <p:nvSpPr>
          <p:cNvPr id="5" name="מלבן 4"/>
          <p:cNvSpPr/>
          <p:nvPr/>
        </p:nvSpPr>
        <p:spPr>
          <a:xfrm>
            <a:off x="4932040" y="1501185"/>
            <a:ext cx="1188146" cy="369332"/>
          </a:xfrm>
          <a:prstGeom prst="rect">
            <a:avLst/>
          </a:prstGeom>
        </p:spPr>
        <p:txBody>
          <a:bodyPr wrap="none">
            <a:spAutoFit/>
          </a:bodyPr>
          <a:lstStyle/>
          <a:p>
            <a:pPr algn="just"/>
            <a:r>
              <a:rPr lang="he-IL" b="1" dirty="0">
                <a:solidFill>
                  <a:schemeClr val="tx2"/>
                </a:solidFill>
              </a:rPr>
              <a:t>תורה ומדע</a:t>
            </a:r>
          </a:p>
        </p:txBody>
      </p:sp>
    </p:spTree>
    <p:extLst>
      <p:ext uri="{BB962C8B-B14F-4D97-AF65-F5344CB8AC3E}">
        <p14:creationId xmlns:p14="http://schemas.microsoft.com/office/powerpoint/2010/main" val="640805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1079568"/>
            <a:ext cx="7344816" cy="2862322"/>
          </a:xfrm>
          <a:prstGeom prst="rect">
            <a:avLst/>
          </a:prstGeom>
          <a:noFill/>
        </p:spPr>
        <p:txBody>
          <a:bodyPr wrap="square" rtlCol="1">
            <a:spAutoFit/>
          </a:bodyPr>
          <a:lstStyle/>
          <a:p>
            <a:pPr algn="just"/>
            <a:r>
              <a:rPr lang="he-IL" dirty="0" smtClean="0"/>
              <a:t>[</a:t>
            </a:r>
            <a:r>
              <a:rPr lang="he-IL" u="sng" dirty="0"/>
              <a:t>כ' אייר ע"ו... לקדם </a:t>
            </a:r>
            <a:r>
              <a:rPr lang="he-IL" u="sng" dirty="0" err="1"/>
              <a:t>הדר"ק</a:t>
            </a:r>
            <a:r>
              <a:rPr lang="he-IL" u="sng" dirty="0"/>
              <a:t> </a:t>
            </a:r>
            <a:r>
              <a:rPr lang="he-IL" u="sng" dirty="0" err="1"/>
              <a:t>אאמו"ר</a:t>
            </a:r>
            <a:r>
              <a:rPr lang="he-IL" u="sng" dirty="0"/>
              <a:t> </a:t>
            </a:r>
            <a:r>
              <a:rPr lang="he-IL" u="sng" dirty="0" err="1"/>
              <a:t>עט"ר</a:t>
            </a:r>
            <a:r>
              <a:rPr lang="he-IL" u="sng" dirty="0"/>
              <a:t> </a:t>
            </a:r>
            <a:r>
              <a:rPr lang="he-IL" u="sng" dirty="0" err="1"/>
              <a:t>שליט"א</a:t>
            </a:r>
            <a:r>
              <a:rPr lang="he-IL" dirty="0"/>
              <a:t>]: ... כן אני ממשיך את למוד </a:t>
            </a:r>
            <a:r>
              <a:rPr lang="he-IL" dirty="0" err="1"/>
              <a:t>במו"נ</a:t>
            </a:r>
            <a:r>
              <a:rPr lang="he-IL" dirty="0"/>
              <a:t>... גם המשך קביעות של </a:t>
            </a:r>
            <a:r>
              <a:rPr lang="he-IL" dirty="0" err="1"/>
              <a:t>גירסת</a:t>
            </a:r>
            <a:r>
              <a:rPr lang="he-IL" dirty="0"/>
              <a:t> התבוננות </a:t>
            </a:r>
            <a:r>
              <a:rPr lang="he-IL" dirty="0" smtClean="0"/>
              <a:t>תנ"ך </a:t>
            </a:r>
            <a:r>
              <a:rPr lang="he-IL" dirty="0"/>
              <a:t>לעצמי וחשבון, שאחרי גמרי בזה איזה סדר יסודי אחשוב להמשיך את הלמוד במדרגות העליונות של החשבון, המדידה והנדסה </a:t>
            </a:r>
            <a:r>
              <a:rPr lang="he-IL" dirty="0" err="1"/>
              <a:t>בעה"י</a:t>
            </a:r>
            <a:r>
              <a:rPr lang="he-IL" dirty="0"/>
              <a:t>. כן אני ממשיך לאט את הלמוד הצרפתי בסיוע הוראתו של ד"ר אשר והדבור המצוי בסביבה זו, שאני משתדל להשתמש לפעמים </a:t>
            </a:r>
            <a:r>
              <a:rPr lang="he-IL" dirty="0" smtClean="0"/>
              <a:t>בהזדמנותו</a:t>
            </a:r>
            <a:r>
              <a:rPr lang="he-IL" dirty="0"/>
              <a:t>. ועם זה קריאה מסודרה של ספרים אשכנזיים מדעיים שונים, ממשיים ורוחניים, שיש בהן ענין ותועלת, בחיצוניות וגם בפנימיות</a:t>
            </a:r>
            <a:r>
              <a:rPr lang="he-IL" dirty="0" smtClean="0"/>
              <a:t>. אמנם </a:t>
            </a:r>
            <a:r>
              <a:rPr lang="he-IL" dirty="0"/>
              <a:t>לא כ"כ בסדר קבוע ומכוון ע"פ איזו מטרה ידועה... </a:t>
            </a:r>
            <a:endParaRPr lang="he-IL" dirty="0" smtClean="0"/>
          </a:p>
          <a:p>
            <a:pPr algn="l"/>
            <a:r>
              <a:rPr lang="he-IL" b="1" dirty="0"/>
              <a:t>צמח צבי, איגרת מב, עמ' קיא-קיב</a:t>
            </a:r>
            <a:endParaRPr lang="en-US" dirty="0"/>
          </a:p>
          <a:p>
            <a:endParaRPr lang="he-IL" dirty="0"/>
          </a:p>
        </p:txBody>
      </p:sp>
      <p:sp>
        <p:nvSpPr>
          <p:cNvPr id="3" name="TextBox 2"/>
          <p:cNvSpPr txBox="1"/>
          <p:nvPr/>
        </p:nvSpPr>
        <p:spPr>
          <a:xfrm>
            <a:off x="1475656" y="3807038"/>
            <a:ext cx="7344816" cy="2862322"/>
          </a:xfrm>
          <a:prstGeom prst="rect">
            <a:avLst/>
          </a:prstGeom>
          <a:noFill/>
        </p:spPr>
        <p:txBody>
          <a:bodyPr wrap="square" rtlCol="1">
            <a:spAutoFit/>
          </a:bodyPr>
          <a:lstStyle/>
          <a:p>
            <a:pPr algn="just"/>
            <a:r>
              <a:rPr lang="he-IL" b="1" dirty="0" smtClean="0"/>
              <a:t> </a:t>
            </a:r>
            <a:r>
              <a:rPr lang="he-IL" dirty="0"/>
              <a:t>[</a:t>
            </a:r>
            <a:r>
              <a:rPr lang="he-IL" u="sng" dirty="0"/>
              <a:t>ד' תמוז ע"ו נוישאטיל</a:t>
            </a:r>
            <a:r>
              <a:rPr lang="he-IL" dirty="0"/>
              <a:t>]: ... כן נמשכת לה לאטה קנית ידיעת הצרפתית בסיוע הד"ר אשר וגם הדבור של הסביבה. ובחשבון אוכל אולי אחרי איזה המשך זמן והשתלמות לעלות גם במדרגות </a:t>
            </a:r>
            <a:r>
              <a:rPr lang="he-IL" dirty="0" err="1"/>
              <a:t>למודיותיה</a:t>
            </a:r>
            <a:r>
              <a:rPr lang="he-IL" dirty="0"/>
              <a:t> הגבוהות. אוכל למצוא לזה פה </a:t>
            </a:r>
            <a:r>
              <a:rPr lang="he-IL" dirty="0" err="1"/>
              <a:t>סיועים</a:t>
            </a:r>
            <a:r>
              <a:rPr lang="he-IL" dirty="0"/>
              <a:t> מספיקים בכתב ובע"פ. מקריאת ספרים מדעיים אזכיר: כרך א' מכתבי קנט הקטנים, שבו הנחות והשערות שיטת הקוסמולוגיה ואסטרונומיה שלו עם רעיונות וגם רגשות נכבדים כלליים </a:t>
            </a:r>
            <a:r>
              <a:rPr lang="he-IL" dirty="0" err="1"/>
              <a:t>בענינים</a:t>
            </a:r>
            <a:r>
              <a:rPr lang="he-IL" dirty="0"/>
              <a:t> רוחניים ונבדלים השייכים לזה, ומאמר א' של </a:t>
            </a:r>
            <a:r>
              <a:rPr lang="he-IL" dirty="0" err="1"/>
              <a:t>לצרוס</a:t>
            </a:r>
            <a:r>
              <a:rPr lang="he-IL" dirty="0"/>
              <a:t> </a:t>
            </a:r>
            <a:r>
              <a:rPr lang="he-IL" dirty="0" err="1"/>
              <a:t>בעניני</a:t>
            </a:r>
            <a:r>
              <a:rPr lang="he-IL" dirty="0"/>
              <a:t> פסיכולוגית </a:t>
            </a:r>
            <a:r>
              <a:rPr lang="he-IL" dirty="0" smtClean="0"/>
              <a:t>העמים</a:t>
            </a:r>
            <a:r>
              <a:rPr lang="he-IL" dirty="0"/>
              <a:t>.... בעניני פסיכולוגיה והגיון אפנה אולי עוד לעסוק בקצת קביעות למודית... </a:t>
            </a:r>
            <a:endParaRPr lang="he-IL" dirty="0" smtClean="0"/>
          </a:p>
          <a:p>
            <a:pPr algn="l"/>
            <a:r>
              <a:rPr lang="he-IL" b="1" dirty="0"/>
              <a:t>צמח צבי, איגרת מד, עמ' קטו</a:t>
            </a:r>
            <a:endParaRPr lang="en-US" dirty="0"/>
          </a:p>
          <a:p>
            <a:endParaRPr lang="he-IL" dirty="0"/>
          </a:p>
        </p:txBody>
      </p:sp>
    </p:spTree>
    <p:extLst>
      <p:ext uri="{BB962C8B-B14F-4D97-AF65-F5344CB8AC3E}">
        <p14:creationId xmlns:p14="http://schemas.microsoft.com/office/powerpoint/2010/main" val="831270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1268760"/>
            <a:ext cx="7344816" cy="2585323"/>
          </a:xfrm>
          <a:prstGeom prst="rect">
            <a:avLst/>
          </a:prstGeom>
          <a:noFill/>
        </p:spPr>
        <p:txBody>
          <a:bodyPr wrap="square" rtlCol="1">
            <a:spAutoFit/>
          </a:bodyPr>
          <a:lstStyle/>
          <a:p>
            <a:pPr algn="just"/>
            <a:r>
              <a:rPr lang="he-IL" b="1" dirty="0" smtClean="0"/>
              <a:t> </a:t>
            </a:r>
            <a:r>
              <a:rPr lang="he-IL" dirty="0"/>
              <a:t>[</a:t>
            </a:r>
            <a:r>
              <a:rPr lang="he-IL" u="sng" dirty="0"/>
              <a:t>י"א כסלו ע"ז נוישאטיל</a:t>
            </a:r>
            <a:r>
              <a:rPr lang="he-IL" dirty="0"/>
              <a:t>]: ... כן איזה רכוש ידיעה בצרפתית, קצת מעשית וקצת עיונית, נוסף לי, ואיזה עיונים וקריאות במחקרים האחרונים של מדע הנפש, היחידית והעמית. לקביעות הכנה מעשית ועיונית גמורה לאוניברסיטה (כהוספות הזכרותיהם והערותיהם של ידידינו היקרים ד"ר אשר ור' דוד כהן, הראשון ביחוד בהטעמתו את ההשתמשות בהזדמנות של זמן שהיתה הגלות והעכבה פה לתועלת, פרטית וגם כללית, והשני – ביחוד את הראוי לי בזה מצד עצמו לדעתו, לתועלת כללית ופרטית, ועם חשבו ע"ד השפעת וכח כקאאמו"ר שליט"א, ובפרט בהזדמנות זמן זה) לא באתי, מלבד מצד מניעות השעה הכלליות... </a:t>
            </a:r>
            <a:endParaRPr lang="he-IL" dirty="0" smtClean="0"/>
          </a:p>
          <a:p>
            <a:pPr algn="l"/>
            <a:r>
              <a:rPr lang="he-IL" b="1" dirty="0"/>
              <a:t>צמח צבי, איגרת נב, עמ' קלד</a:t>
            </a:r>
            <a:endParaRPr lang="he-IL" dirty="0"/>
          </a:p>
        </p:txBody>
      </p:sp>
      <p:sp>
        <p:nvSpPr>
          <p:cNvPr id="3" name="TextBox 2"/>
          <p:cNvSpPr txBox="1"/>
          <p:nvPr/>
        </p:nvSpPr>
        <p:spPr>
          <a:xfrm>
            <a:off x="1475656" y="4149080"/>
            <a:ext cx="7344816" cy="1477328"/>
          </a:xfrm>
          <a:prstGeom prst="rect">
            <a:avLst/>
          </a:prstGeom>
          <a:noFill/>
        </p:spPr>
        <p:txBody>
          <a:bodyPr wrap="square" rtlCol="1">
            <a:spAutoFit/>
          </a:bodyPr>
          <a:lstStyle/>
          <a:p>
            <a:pPr algn="just"/>
            <a:r>
              <a:rPr lang="he-IL" dirty="0" smtClean="0"/>
              <a:t>... </a:t>
            </a:r>
            <a:r>
              <a:rPr lang="he-IL" dirty="0"/>
              <a:t>ד"ש... וממר דוד כהן... אני יעצתיו לגמור מקודם את סדר למודו באוניברסיטה, מה שיסיע גם לסדור פנימי וקביעות ישרה ונכונה למצב-רוחו, ולא להפריע ולהפסיק ע"פ דחיפת התאוה הרוחנית עם צדדי הדמיון, הרגש המוסרי וההבנה, דרושי הסיוג והתקון הכרוכים אתה</a:t>
            </a:r>
            <a:r>
              <a:rPr lang="he-IL" dirty="0" smtClean="0"/>
              <a:t>... </a:t>
            </a:r>
          </a:p>
          <a:p>
            <a:pPr algn="l"/>
            <a:r>
              <a:rPr lang="he-IL" b="1" dirty="0"/>
              <a:t>צמח צבי, איגרת מג, עמ' </a:t>
            </a:r>
            <a:r>
              <a:rPr lang="he-IL" b="1" dirty="0" smtClean="0"/>
              <a:t>קיג-קיד</a:t>
            </a:r>
            <a:r>
              <a:rPr lang="he-IL" dirty="0"/>
              <a:t> </a:t>
            </a:r>
          </a:p>
        </p:txBody>
      </p:sp>
    </p:spTree>
    <p:extLst>
      <p:ext uri="{BB962C8B-B14F-4D97-AF65-F5344CB8AC3E}">
        <p14:creationId xmlns:p14="http://schemas.microsoft.com/office/powerpoint/2010/main" val="560326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75656" y="1098610"/>
            <a:ext cx="7137126" cy="3416320"/>
          </a:xfrm>
          <a:prstGeom prst="rect">
            <a:avLst/>
          </a:prstGeom>
          <a:noFill/>
        </p:spPr>
        <p:txBody>
          <a:bodyPr wrap="square" rtlCol="1">
            <a:spAutoFit/>
          </a:bodyPr>
          <a:lstStyle/>
          <a:p>
            <a:pPr lvl="0" algn="just"/>
            <a:r>
              <a:rPr lang="he-IL" dirty="0" smtClean="0"/>
              <a:t>...  </a:t>
            </a:r>
            <a:r>
              <a:rPr lang="he-IL" dirty="0"/>
              <a:t>ביסוסו הפנימי בפגישתו עם מרן אבא הרב זצ"ל...  לימדני אז בגמרא פרק יציאות השבת... בעברו מברלין לאוניברסיטת בירן אשר בשווייץ התחיל מופיע כאיש-חיל המרבה ומקבץ פעלים לתורה, בין הנוער היהודי... המתלמד שם ובולע מפי "חכמי הגויים" את מדע הסלף של "בקורת המקרא", הוא מחזיק עמדה של הגנה והתקפה כלפי תורת כסל רשע זו (מוקיע לדוגמא...)... מוציא... חוברות "</a:t>
            </a:r>
            <a:r>
              <a:rPr lang="he-IL" dirty="0" err="1"/>
              <a:t>תחכמוני</a:t>
            </a:r>
            <a:r>
              <a:rPr lang="he-IL" dirty="0"/>
              <a:t>", מאסף מדעי וספרותי ומפרסם בהן שני מחקרים במדע כתבי הקודש ויציבות מסורתם על פי יסודות רז"ל... הוא מפרסם בספר השנה </a:t>
            </a:r>
            <a:r>
              <a:rPr lang="he-IL" dirty="0" err="1"/>
              <a:t>הפראנקפורטי</a:t>
            </a:r>
            <a:r>
              <a:rPr lang="he-IL" dirty="0"/>
              <a:t> את המבוא להוצאה החדשה של איגרת רב </a:t>
            </a:r>
            <a:r>
              <a:rPr lang="he-IL" dirty="0" err="1"/>
              <a:t>שרירא</a:t>
            </a:r>
            <a:r>
              <a:rPr lang="he-IL" dirty="0"/>
              <a:t> גאון... בצאתו בשלום מהאוניברסיטה הוא מודיע למרן אבא הרב זצ"ל כי "יצא שלם בתורתו וביראתו"... </a:t>
            </a:r>
            <a:endParaRPr lang="he-IL" dirty="0" smtClean="0"/>
          </a:p>
          <a:p>
            <a:pPr algn="l"/>
            <a:r>
              <a:rPr lang="en-US" b="1" dirty="0" smtClean="0"/>
              <a:t/>
            </a:r>
            <a:br>
              <a:rPr lang="en-US" b="1" dirty="0" smtClean="0"/>
            </a:br>
            <a:r>
              <a:rPr lang="he-IL" b="1" dirty="0" smtClean="0"/>
              <a:t>אוצר </a:t>
            </a:r>
            <a:r>
              <a:rPr lang="he-IL" b="1" dirty="0"/>
              <a:t>הגאונים', </a:t>
            </a:r>
            <a:r>
              <a:rPr lang="he-IL" dirty="0"/>
              <a:t>לנתיבות ישראל ב', עמ' </a:t>
            </a:r>
            <a:r>
              <a:rPr lang="he-IL" dirty="0" err="1"/>
              <a:t>יח-כא</a:t>
            </a:r>
            <a:r>
              <a:rPr lang="he-IL" dirty="0"/>
              <a:t> [אחר "פטירתו של </a:t>
            </a:r>
            <a:r>
              <a:rPr lang="he-IL" dirty="0" err="1"/>
              <a:t>מוהרב"מ</a:t>
            </a:r>
            <a:r>
              <a:rPr lang="he-IL" dirty="0"/>
              <a:t> ד"ר </a:t>
            </a:r>
            <a:r>
              <a:rPr lang="he-IL" dirty="0" err="1"/>
              <a:t>לווין</a:t>
            </a:r>
            <a:r>
              <a:rPr lang="he-IL" dirty="0"/>
              <a:t> זצ"ל </a:t>
            </a:r>
            <a:r>
              <a:rPr lang="he-IL" dirty="0" err="1"/>
              <a:t>נצב"ה</a:t>
            </a:r>
            <a:r>
              <a:rPr lang="he-IL" dirty="0" smtClean="0"/>
              <a:t>"] </a:t>
            </a:r>
            <a:endParaRPr lang="he-IL" dirty="0"/>
          </a:p>
        </p:txBody>
      </p:sp>
      <p:sp>
        <p:nvSpPr>
          <p:cNvPr id="6" name="TextBox 5"/>
          <p:cNvSpPr txBox="1"/>
          <p:nvPr/>
        </p:nvSpPr>
        <p:spPr>
          <a:xfrm>
            <a:off x="1501552" y="4941168"/>
            <a:ext cx="7137126" cy="1754326"/>
          </a:xfrm>
          <a:prstGeom prst="rect">
            <a:avLst/>
          </a:prstGeom>
          <a:noFill/>
        </p:spPr>
        <p:txBody>
          <a:bodyPr wrap="square" rtlCol="1">
            <a:spAutoFit/>
          </a:bodyPr>
          <a:lstStyle/>
          <a:p>
            <a:pPr lvl="0" algn="just"/>
            <a:r>
              <a:rPr lang="he-IL" dirty="0" smtClean="0"/>
              <a:t>... </a:t>
            </a:r>
            <a:r>
              <a:rPr lang="he-IL" dirty="0"/>
              <a:t>הפגישה, וההתוודעות וההתקשרות עם </a:t>
            </a:r>
            <a:r>
              <a:rPr lang="he-IL" dirty="0" err="1"/>
              <a:t>אאמו"ר</a:t>
            </a:r>
            <a:r>
              <a:rPr lang="he-IL" dirty="0"/>
              <a:t> הרב זצ"ל... </a:t>
            </a:r>
            <a:r>
              <a:rPr lang="he-IL" dirty="0" err="1"/>
              <a:t>הדריכני</a:t>
            </a:r>
            <a:r>
              <a:rPr lang="he-IL" dirty="0"/>
              <a:t> בתפיסת מקרא ובהתבוננות מעשי ד' בבניין עולמו... מתוך אותה היסודיות של תורת ד' ויראתו, אשר </a:t>
            </a:r>
            <a:r>
              <a:rPr lang="he-IL" dirty="0" err="1"/>
              <a:t>נצטרפו</a:t>
            </a:r>
            <a:r>
              <a:rPr lang="he-IL" dirty="0"/>
              <a:t> ואח"כ כל אותם השכלולים המדעיים, גם החיצוניים, התרחבה והתפתחה גם הפעילות המדעית הפנימית המרובה </a:t>
            </a:r>
            <a:r>
              <a:rPr lang="he-IL" dirty="0" err="1"/>
              <a:t>והעניפה</a:t>
            </a:r>
            <a:r>
              <a:rPr lang="he-IL" dirty="0"/>
              <a:t>... </a:t>
            </a:r>
            <a:endParaRPr lang="he-IL" dirty="0" smtClean="0"/>
          </a:p>
          <a:p>
            <a:pPr algn="l"/>
            <a:r>
              <a:rPr lang="he-IL" b="1" dirty="0"/>
              <a:t>'חמודה של תורה', </a:t>
            </a:r>
            <a:r>
              <a:rPr lang="he-IL" dirty="0"/>
              <a:t>לנתיבות ישראל ב', עמ' סב-</a:t>
            </a:r>
            <a:r>
              <a:rPr lang="he-IL" dirty="0" err="1"/>
              <a:t>סג</a:t>
            </a:r>
            <a:r>
              <a:rPr lang="he-IL" dirty="0"/>
              <a:t> [אחר פטירת "מו"ר ר' משה ד"ר </a:t>
            </a:r>
            <a:r>
              <a:rPr lang="he-IL" dirty="0" err="1"/>
              <a:t>זיידל</a:t>
            </a:r>
            <a:r>
              <a:rPr lang="he-IL" dirty="0"/>
              <a:t> זצ"ל</a:t>
            </a:r>
            <a:r>
              <a:rPr lang="he-IL" dirty="0" smtClean="0"/>
              <a:t>"]</a:t>
            </a:r>
            <a:endParaRPr lang="he-IL" dirty="0"/>
          </a:p>
        </p:txBody>
      </p:sp>
    </p:spTree>
    <p:extLst>
      <p:ext uri="{BB962C8B-B14F-4D97-AF65-F5344CB8AC3E}">
        <p14:creationId xmlns:p14="http://schemas.microsoft.com/office/powerpoint/2010/main" val="4209638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9695" y="813867"/>
            <a:ext cx="7272808" cy="5632311"/>
          </a:xfrm>
          <a:prstGeom prst="rect">
            <a:avLst/>
          </a:prstGeom>
          <a:noFill/>
        </p:spPr>
        <p:txBody>
          <a:bodyPr wrap="square" rtlCol="1">
            <a:spAutoFit/>
          </a:bodyPr>
          <a:lstStyle/>
          <a:p>
            <a:pPr algn="just"/>
            <a:endParaRPr lang="he-IL" dirty="0"/>
          </a:p>
          <a:p>
            <a:pPr algn="just"/>
            <a:r>
              <a:rPr lang="he-IL" dirty="0" smtClean="0"/>
              <a:t>... </a:t>
            </a:r>
            <a:r>
              <a:rPr lang="he-IL" dirty="0"/>
              <a:t>ארהיב-עז לערוך עתה לפני הוד </a:t>
            </a:r>
            <a:r>
              <a:rPr lang="he-IL" dirty="0" err="1"/>
              <a:t>כקאאמו"ר</a:t>
            </a:r>
            <a:r>
              <a:rPr lang="he-IL" dirty="0"/>
              <a:t> </a:t>
            </a:r>
            <a:r>
              <a:rPr lang="he-IL" dirty="0" err="1"/>
              <a:t>שליט"א</a:t>
            </a:r>
            <a:r>
              <a:rPr lang="he-IL" dirty="0"/>
              <a:t> את ההרגשות וההרהורים, השאלות והספקות, השונים אשר עלו בי </a:t>
            </a:r>
            <a:r>
              <a:rPr lang="he-IL" dirty="0" err="1"/>
              <a:t>במוצאותי</a:t>
            </a:r>
            <a:r>
              <a:rPr lang="he-IL" dirty="0"/>
              <a:t> גם בימי מסעי וגם בימי שבתי פה. ולאור דבריו הקדושים אצפה להאיר </a:t>
            </a:r>
            <a:r>
              <a:rPr lang="he-IL" dirty="0" err="1"/>
              <a:t>נתיבותי</a:t>
            </a:r>
            <a:r>
              <a:rPr lang="he-IL" dirty="0"/>
              <a:t> בארץ </a:t>
            </a:r>
            <a:r>
              <a:rPr lang="he-IL" dirty="0" err="1"/>
              <a:t>גרותי</a:t>
            </a:r>
            <a:r>
              <a:rPr lang="he-IL" dirty="0"/>
              <a:t>.</a:t>
            </a:r>
            <a:endParaRPr lang="en-US" dirty="0"/>
          </a:p>
          <a:p>
            <a:pPr algn="just"/>
            <a:r>
              <a:rPr lang="he-IL" dirty="0"/>
              <a:t>על הסדר...</a:t>
            </a:r>
            <a:endParaRPr lang="en-US" dirty="0"/>
          </a:p>
          <a:p>
            <a:pPr algn="just"/>
            <a:r>
              <a:rPr lang="he-IL" dirty="0" err="1"/>
              <a:t>באלכסנדריא</a:t>
            </a:r>
            <a:r>
              <a:rPr lang="he-IL" dirty="0"/>
              <a:t> בקרתי את מקומות החפירות העתיקות, בתי קברות עכו"ם של מלכי מצרים </a:t>
            </a:r>
            <a:r>
              <a:rPr lang="he-IL" dirty="0" err="1"/>
              <a:t>ו"אומא</a:t>
            </a:r>
            <a:r>
              <a:rPr lang="he-IL" dirty="0"/>
              <a:t>", הכוכים והחנוטים, שב"ה שאין בהם דין ולא שיעור טומאה, המערות והמחבואים, הבארות והתעלות העוברות על פני הנילוס, המפליאים באופן </a:t>
            </a:r>
            <a:r>
              <a:rPr lang="he-IL" dirty="0" err="1"/>
              <a:t>בנינם</a:t>
            </a:r>
            <a:r>
              <a:rPr lang="he-IL" dirty="0"/>
              <a:t> וגודל הסלעים שהם חצובים מהם מראשי הרים עד עמקי תחתיות, בדרכי הנבוכה השונים של </a:t>
            </a:r>
            <a:r>
              <a:rPr lang="he-IL" dirty="0" err="1"/>
              <a:t>הבנינים</a:t>
            </a:r>
            <a:r>
              <a:rPr lang="he-IL" dirty="0"/>
              <a:t> בעצמם וביחוד של המדרגות המורידות למטה – כמאה ועשרים כמדומה – הסובבות בדרכן סביב סביב את אמצע </a:t>
            </a:r>
            <a:r>
              <a:rPr lang="he-IL" dirty="0" err="1"/>
              <a:t>הבנין</a:t>
            </a:r>
            <a:r>
              <a:rPr lang="he-IL" dirty="0"/>
              <a:t> עד לפני פתח תעלת מי היאור המגיעה שם. גם את האובליסקים והספינקסים המקוריים ראיתי במקומם וגם התבוננתי, כפי אפשרות השעה המצומצמת, בגנזי בית המוזיאום האלכסנדרוני, עתיקותיו ויקרותיו, אסופות כתבי הפאפירוס, העדיים והלבושים וכלי-השמוש העתיקים השונים, תכניות הקטקמבות, המטבעות העתיקות של ארצות ודורות הקדם למיניהן, ודיוקנאות מלכי מצרים ורומא וחכמי יון ומשורריה. </a:t>
            </a:r>
            <a:endParaRPr lang="he-IL" dirty="0" smtClean="0"/>
          </a:p>
          <a:p>
            <a:pPr algn="l"/>
            <a:r>
              <a:rPr lang="he-IL" b="1" dirty="0"/>
              <a:t>צמח צבי, איגרת יט, עמ' נד-</a:t>
            </a:r>
            <a:r>
              <a:rPr lang="he-IL" b="1" dirty="0" err="1"/>
              <a:t>נה</a:t>
            </a:r>
            <a:r>
              <a:rPr lang="he-IL" b="1" dirty="0"/>
              <a:t> </a:t>
            </a:r>
            <a:endParaRPr lang="he-IL" b="1" dirty="0" smtClean="0"/>
          </a:p>
          <a:p>
            <a:pPr algn="l"/>
            <a:r>
              <a:rPr lang="he-IL" dirty="0" smtClean="0"/>
              <a:t>[</a:t>
            </a:r>
            <a:r>
              <a:rPr lang="he-IL" u="sng" dirty="0"/>
              <a:t>אגרת לראי"ה, "הלברשטט בגולה, נגמר ביום ב' כ"ה אדר תרע"ד</a:t>
            </a:r>
            <a:r>
              <a:rPr lang="he-IL" u="sng" dirty="0" smtClean="0"/>
              <a:t>"</a:t>
            </a:r>
            <a:r>
              <a:rPr lang="he-IL" dirty="0" smtClean="0"/>
              <a:t>]  </a:t>
            </a:r>
            <a:endParaRPr lang="he-IL" dirty="0"/>
          </a:p>
          <a:p>
            <a:pPr algn="just"/>
            <a:endParaRPr lang="he-IL" dirty="0"/>
          </a:p>
        </p:txBody>
      </p:sp>
    </p:spTree>
    <p:extLst>
      <p:ext uri="{BB962C8B-B14F-4D97-AF65-F5344CB8AC3E}">
        <p14:creationId xmlns:p14="http://schemas.microsoft.com/office/powerpoint/2010/main" val="3771134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1196752"/>
            <a:ext cx="7344816" cy="5262979"/>
          </a:xfrm>
          <a:prstGeom prst="rect">
            <a:avLst/>
          </a:prstGeom>
          <a:noFill/>
        </p:spPr>
        <p:txBody>
          <a:bodyPr wrap="square" rtlCol="1">
            <a:spAutoFit/>
          </a:bodyPr>
          <a:lstStyle/>
          <a:p>
            <a:pPr algn="just"/>
            <a:r>
              <a:rPr lang="he-IL" sz="1600" dirty="0"/>
              <a:t>בדיוקנאות אלה, העשויות לנוי, הסתכלתי יפה, </a:t>
            </a:r>
            <a:r>
              <a:rPr lang="he-IL" sz="1600" dirty="0" err="1"/>
              <a:t>כתוס</a:t>
            </a:r>
            <a:r>
              <a:rPr lang="he-IL" sz="1600" dirty="0"/>
              <a:t>' שבת פ' שואל (קמט ע"א ד"ה ודיוקני) גבי שטרי הדיוטות, ולא עוד אלא </a:t>
            </a:r>
            <a:r>
              <a:rPr lang="he-IL" sz="1600" dirty="0" err="1"/>
              <a:t>דמסתבר</a:t>
            </a:r>
            <a:r>
              <a:rPr lang="he-IL" sz="1600" dirty="0"/>
              <a:t> לי לומר, לולא </a:t>
            </a:r>
            <a:r>
              <a:rPr lang="he-IL" sz="1600" dirty="0" err="1"/>
              <a:t>דמסתפינא</a:t>
            </a:r>
            <a:r>
              <a:rPr lang="he-IL" sz="1600" dirty="0"/>
              <a:t>, שגם מדת קדושה של ר' מנחם בן </a:t>
            </a:r>
            <a:r>
              <a:rPr lang="he-IL" sz="1600" dirty="0" err="1"/>
              <a:t>סימאי</a:t>
            </a:r>
            <a:r>
              <a:rPr lang="he-IL" sz="1600" dirty="0"/>
              <a:t> (עבודה זרה נ ע"א) לא </a:t>
            </a:r>
            <a:r>
              <a:rPr lang="he-IL" sz="1600" dirty="0" err="1"/>
              <a:t>שייכא</a:t>
            </a:r>
            <a:r>
              <a:rPr lang="he-IL" sz="1600" dirty="0"/>
              <a:t> רק </a:t>
            </a:r>
            <a:r>
              <a:rPr lang="he-IL" sz="1600" dirty="0" err="1"/>
              <a:t>בצורתא</a:t>
            </a:r>
            <a:r>
              <a:rPr lang="he-IL" sz="1600" dirty="0"/>
              <a:t> </a:t>
            </a:r>
            <a:r>
              <a:rPr lang="he-IL" sz="1600" dirty="0" err="1"/>
              <a:t>דזוזא</a:t>
            </a:r>
            <a:r>
              <a:rPr lang="he-IL" sz="1600" dirty="0"/>
              <a:t>, או שאר מטבעות כמו איסר </a:t>
            </a:r>
            <a:r>
              <a:rPr lang="he-IL" sz="1600" dirty="0" err="1"/>
              <a:t>ואיסתירא</a:t>
            </a:r>
            <a:r>
              <a:rPr lang="he-IL" sz="1600" dirty="0"/>
              <a:t> (וכן אולי באלו מטבעות </a:t>
            </a:r>
            <a:r>
              <a:rPr lang="he-IL" sz="1600" dirty="0" err="1"/>
              <a:t>פרנציות</a:t>
            </a:r>
            <a:r>
              <a:rPr lang="he-IL" sz="1600" dirty="0"/>
              <a:t> של עכשיו), שהצורות שעליהן הן צורות עכו"ם אלא שלא נעשו ביחוד לשם עכו"ם, אבל לא בצורות אחרות שאין להן שום ענין לצורות עכו"ם, ואנדרטאות של מלכים, שכמדומה יש בהן ג"כ </a:t>
            </a:r>
            <a:r>
              <a:rPr lang="he-IL" sz="1600" dirty="0" err="1"/>
              <a:t>מלתא</a:t>
            </a:r>
            <a:r>
              <a:rPr lang="he-IL" sz="1600" dirty="0"/>
              <a:t> </a:t>
            </a:r>
            <a:r>
              <a:rPr lang="he-IL" sz="1600" dirty="0" err="1"/>
              <a:t>דעכו"ם</a:t>
            </a:r>
            <a:r>
              <a:rPr lang="he-IL" sz="1600" dirty="0"/>
              <a:t> ממש, שהיו </a:t>
            </a:r>
            <a:r>
              <a:rPr lang="he-IL" sz="1600" dirty="0" err="1"/>
              <a:t>עושין</a:t>
            </a:r>
            <a:r>
              <a:rPr lang="he-IL" sz="1600" dirty="0"/>
              <a:t> עצמם אלוה... וחוץ מכל זה יש בהם, כמדומה, גם קצת פחיסות צורה. אמנם בצורות המטבעות מיעטתי להסתכל כנ"ל, ויותר מזה בתועבות שקוצי האלילים עצמן, אשר אמנם גם בהם </a:t>
            </a:r>
            <a:r>
              <a:rPr lang="he-IL" sz="1600" dirty="0" err="1"/>
              <a:t>נתבטלו</a:t>
            </a:r>
            <a:r>
              <a:rPr lang="he-IL" sz="1600" dirty="0"/>
              <a:t> כמדומה בפחיסה ואולי גם בבטול של בזיון, רק אולי מבזים אלו לא היו יודעים בטיב עכו"ם ומשמשיה, וביחוד ובעקר בתועבת שקוץ </a:t>
            </a:r>
            <a:r>
              <a:rPr lang="he-IL" sz="1600" dirty="0" err="1"/>
              <a:t>העפיש</a:t>
            </a:r>
            <a:r>
              <a:rPr lang="he-IL" sz="1600" dirty="0"/>
              <a:t> (שניתי </a:t>
            </a:r>
            <a:r>
              <a:rPr lang="he-IL" sz="1600" dirty="0" err="1"/>
              <a:t>לבזיון</a:t>
            </a:r>
            <a:r>
              <a:rPr lang="he-IL" sz="1600" dirty="0"/>
              <a:t> מאל"ף </a:t>
            </a:r>
            <a:r>
              <a:rPr lang="he-IL" sz="1600" dirty="0" err="1"/>
              <a:t>לעיי"ן</a:t>
            </a:r>
            <a:r>
              <a:rPr lang="he-IL" sz="1600" dirty="0"/>
              <a:t> ומסמ"ך לשי"ן) הגדול, שהוא שלם ומלא בצורתו הגדולה והגבוהה ונראה כמו חדש, וכמדומה שבאמת רק ראיתיו ולא הסתכלתי בו. מתוך דברי מורה-דרכי, האיש ההמוני המחוסר כל ריח תורה כנראה, </a:t>
            </a:r>
            <a:r>
              <a:rPr lang="he-IL" sz="1600" dirty="0" err="1"/>
              <a:t>שתארהו</a:t>
            </a:r>
            <a:r>
              <a:rPr lang="he-IL" sz="1600" dirty="0"/>
              <a:t> לפני בשם "העגל", </a:t>
            </a:r>
            <a:r>
              <a:rPr lang="he-IL" sz="1600" dirty="0" err="1"/>
              <a:t>נתעוררתי</a:t>
            </a:r>
            <a:r>
              <a:rPr lang="he-IL" sz="1600" dirty="0"/>
              <a:t> להכיר בו באמת את תמורת-כבודנו בשור אוכל עשב ע"י הערב רב שעלה אתנו ממצרים, ואיני זוכר כעת את הספרים אשר העירו בהם על זה...</a:t>
            </a:r>
            <a:endParaRPr lang="en-US" sz="1600" dirty="0"/>
          </a:p>
          <a:p>
            <a:pPr algn="just"/>
            <a:r>
              <a:rPr lang="he-IL" sz="1600" dirty="0"/>
              <a:t>[שם, עמ' נט:  ... הספק בהלכות עכו"ם, שהזכרתי </a:t>
            </a:r>
            <a:r>
              <a:rPr lang="he-IL" sz="1600" dirty="0" err="1"/>
              <a:t>מאלכסנדריא</a:t>
            </a:r>
            <a:r>
              <a:rPr lang="he-IL" sz="1600" dirty="0"/>
              <a:t>, נזדמן לי שוב כאן </a:t>
            </a:r>
            <a:r>
              <a:rPr lang="he-IL" sz="1600" dirty="0" smtClean="0"/>
              <a:t>(= </a:t>
            </a:r>
            <a:r>
              <a:rPr lang="he-IL" sz="1600" dirty="0" err="1" smtClean="0"/>
              <a:t>הלברשטט</a:t>
            </a:r>
            <a:r>
              <a:rPr lang="he-IL" sz="1600" dirty="0" smtClean="0"/>
              <a:t>). </a:t>
            </a:r>
            <a:r>
              <a:rPr lang="he-IL" sz="1600" dirty="0"/>
              <a:t>יש כאן מחוץ לעיר עבודה-זרה של הגרמנים המיוחסים טהורי-הגזע מדורות הקודמים... פסל-אדם החצוב </a:t>
            </a:r>
            <a:r>
              <a:rPr lang="he-IL" sz="1600" dirty="0" smtClean="0"/>
              <a:t>בשן-סלע </a:t>
            </a:r>
            <a:r>
              <a:rPr lang="he-IL" sz="1600" dirty="0"/>
              <a:t>שבהר גדול. והוא שלם, כפי שספרו לי, ולא נפחת כלל, ואפשר שאין כאן כל ביטול. וגם </a:t>
            </a:r>
            <a:r>
              <a:rPr lang="he-IL" sz="1600" dirty="0" err="1"/>
              <a:t>לענין</a:t>
            </a:r>
            <a:r>
              <a:rPr lang="he-IL" sz="1600" dirty="0"/>
              <a:t> ברכה על עקירת ע"ז מהמקום הזה, אם </a:t>
            </a:r>
            <a:r>
              <a:rPr lang="he-IL" sz="1600" dirty="0" err="1"/>
              <a:t>שייכא</a:t>
            </a:r>
            <a:r>
              <a:rPr lang="he-IL" sz="1600" dirty="0"/>
              <a:t> בזה...]</a:t>
            </a:r>
            <a:endParaRPr lang="en-US" sz="1600" dirty="0"/>
          </a:p>
          <a:p>
            <a:pPr algn="just"/>
            <a:endParaRPr lang="he-IL" sz="1600" dirty="0" smtClean="0"/>
          </a:p>
          <a:p>
            <a:pPr algn="l"/>
            <a:r>
              <a:rPr lang="he-IL" sz="1600" b="1" dirty="0"/>
              <a:t>[</a:t>
            </a:r>
            <a:r>
              <a:rPr lang="he-IL" sz="1600" b="1" dirty="0" smtClean="0"/>
              <a:t>תשובת </a:t>
            </a:r>
            <a:r>
              <a:rPr lang="he-IL" sz="1600" b="1" dirty="0"/>
              <a:t>הרב: אגרות הראיה </a:t>
            </a:r>
            <a:r>
              <a:rPr lang="he-IL" sz="1600" b="1" dirty="0" smtClean="0"/>
              <a:t>ב' אגרת תרפ"א]</a:t>
            </a:r>
            <a:endParaRPr lang="en-US" sz="1600" b="1" dirty="0"/>
          </a:p>
          <a:p>
            <a:pPr algn="just"/>
            <a:endParaRPr lang="he-IL" sz="1600" dirty="0"/>
          </a:p>
        </p:txBody>
      </p:sp>
    </p:spTree>
    <p:extLst>
      <p:ext uri="{BB962C8B-B14F-4D97-AF65-F5344CB8AC3E}">
        <p14:creationId xmlns:p14="http://schemas.microsoft.com/office/powerpoint/2010/main" val="19251864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3683</TotalTime>
  <Words>4109</Words>
  <Application>Microsoft Office PowerPoint</Application>
  <PresentationFormat>‫הצגה על המסך (4:3)</PresentationFormat>
  <Paragraphs>124</Paragraphs>
  <Slides>30</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30</vt:i4>
      </vt:variant>
    </vt:vector>
  </HeadingPairs>
  <TitlesOfParts>
    <vt:vector size="31" baseType="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גוטל נריה</dc:creator>
  <cp:lastModifiedBy>גוטל נריה</cp:lastModifiedBy>
  <cp:revision>247</cp:revision>
  <dcterms:created xsi:type="dcterms:W3CDTF">2012-08-28T08:49:38Z</dcterms:created>
  <dcterms:modified xsi:type="dcterms:W3CDTF">2012-10-25T10:41:19Z</dcterms:modified>
</cp:coreProperties>
</file>